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4" r:id="rId1"/>
    <p:sldMasterId id="2147483677" r:id="rId2"/>
  </p:sldMasterIdLst>
  <p:notesMasterIdLst>
    <p:notesMasterId r:id="rId43"/>
  </p:notesMasterIdLst>
  <p:handoutMasterIdLst>
    <p:handoutMasterId r:id="rId44"/>
  </p:handoutMasterIdLst>
  <p:sldIdLst>
    <p:sldId id="1565" r:id="rId3"/>
    <p:sldId id="1566" r:id="rId4"/>
    <p:sldId id="1568" r:id="rId5"/>
    <p:sldId id="1569" r:id="rId6"/>
    <p:sldId id="1570" r:id="rId7"/>
    <p:sldId id="1231" r:id="rId8"/>
    <p:sldId id="1235" r:id="rId9"/>
    <p:sldId id="1524" r:id="rId10"/>
    <p:sldId id="1561" r:id="rId11"/>
    <p:sldId id="1556" r:id="rId12"/>
    <p:sldId id="1557" r:id="rId13"/>
    <p:sldId id="1558" r:id="rId14"/>
    <p:sldId id="1559" r:id="rId15"/>
    <p:sldId id="1560" r:id="rId16"/>
    <p:sldId id="1525" r:id="rId17"/>
    <p:sldId id="1526" r:id="rId18"/>
    <p:sldId id="1528" r:id="rId19"/>
    <p:sldId id="1527" r:id="rId20"/>
    <p:sldId id="1529" r:id="rId21"/>
    <p:sldId id="1530" r:id="rId22"/>
    <p:sldId id="1531" r:id="rId23"/>
    <p:sldId id="1533" r:id="rId24"/>
    <p:sldId id="1532" r:id="rId25"/>
    <p:sldId id="1534" r:id="rId26"/>
    <p:sldId id="1535" r:id="rId27"/>
    <p:sldId id="1536" r:id="rId28"/>
    <p:sldId id="1537" r:id="rId29"/>
    <p:sldId id="1538" r:id="rId30"/>
    <p:sldId id="1543" r:id="rId31"/>
    <p:sldId id="1541" r:id="rId32"/>
    <p:sldId id="1544" r:id="rId33"/>
    <p:sldId id="1546" r:id="rId34"/>
    <p:sldId id="1545" r:id="rId35"/>
    <p:sldId id="1542" r:id="rId36"/>
    <p:sldId id="1521" r:id="rId37"/>
    <p:sldId id="1522" r:id="rId38"/>
    <p:sldId id="1523" r:id="rId39"/>
    <p:sldId id="1562" r:id="rId40"/>
    <p:sldId id="1563" r:id="rId41"/>
    <p:sldId id="1564" r:id="rId42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1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2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5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5712" algn="l" defTabSz="91428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2855" algn="l" defTabSz="91428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199997" algn="l" defTabSz="91428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140" algn="l" defTabSz="914285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89393EEA-1963-4634-AF71-7E547B69EA72}">
          <p14:sldIdLst>
            <p14:sldId id="1565"/>
            <p14:sldId id="1566"/>
            <p14:sldId id="1568"/>
            <p14:sldId id="1569"/>
            <p14:sldId id="1570"/>
            <p14:sldId id="1231"/>
            <p14:sldId id="1235"/>
            <p14:sldId id="1524"/>
            <p14:sldId id="1561"/>
            <p14:sldId id="1556"/>
            <p14:sldId id="1557"/>
            <p14:sldId id="1558"/>
            <p14:sldId id="1559"/>
            <p14:sldId id="1560"/>
            <p14:sldId id="1525"/>
            <p14:sldId id="1526"/>
            <p14:sldId id="1528"/>
            <p14:sldId id="1527"/>
            <p14:sldId id="1529"/>
            <p14:sldId id="1530"/>
            <p14:sldId id="1531"/>
            <p14:sldId id="1533"/>
            <p14:sldId id="1532"/>
            <p14:sldId id="1534"/>
            <p14:sldId id="1535"/>
            <p14:sldId id="1536"/>
            <p14:sldId id="1537"/>
            <p14:sldId id="1538"/>
            <p14:sldId id="1543"/>
            <p14:sldId id="1541"/>
            <p14:sldId id="1544"/>
            <p14:sldId id="1546"/>
            <p14:sldId id="1545"/>
            <p14:sldId id="1542"/>
            <p14:sldId id="1521"/>
            <p14:sldId id="1522"/>
            <p14:sldId id="1523"/>
            <p14:sldId id="1562"/>
            <p14:sldId id="1563"/>
            <p14:sldId id="1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  <a:srgbClr val="82A7E2"/>
    <a:srgbClr val="FFFF99"/>
    <a:srgbClr val="000099"/>
    <a:srgbClr val="0066FF"/>
    <a:srgbClr val="0000FF"/>
    <a:srgbClr val="00CC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2" autoAdjust="0"/>
  </p:normalViewPr>
  <p:slideViewPr>
    <p:cSldViewPr>
      <p:cViewPr varScale="1">
        <p:scale>
          <a:sx n="72" d="100"/>
          <a:sy n="72" d="100"/>
        </p:scale>
        <p:origin x="4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300"/>
    </p:cViewPr>
  </p:sorterViewPr>
  <p:notesViewPr>
    <p:cSldViewPr>
      <p:cViewPr varScale="1">
        <p:scale>
          <a:sx n="123" d="100"/>
          <a:sy n="123" d="100"/>
        </p:scale>
        <p:origin x="-180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5236A-1E77-46D6-A46A-2A545ED65E6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496B1A6-9372-4E48-92CD-267F7C466E07}">
      <dgm:prSet phldrT="[Text]"/>
      <dgm:spPr/>
      <dgm:t>
        <a:bodyPr/>
        <a:lstStyle/>
        <a:p>
          <a:pPr algn="ctr"/>
          <a:r>
            <a:rPr lang="cs-CZ" dirty="0" smtClean="0"/>
            <a:t>Etapa I</a:t>
          </a:r>
        </a:p>
        <a:p>
          <a:pPr algn="ctr"/>
          <a:r>
            <a:rPr lang="cs-CZ" b="1" dirty="0" smtClean="0">
              <a:solidFill>
                <a:srgbClr val="002060"/>
              </a:solidFill>
            </a:rPr>
            <a:t>Analytická část</a:t>
          </a:r>
        </a:p>
        <a:p>
          <a:pPr algn="l"/>
          <a:r>
            <a:rPr lang="cs-CZ" dirty="0" smtClean="0"/>
            <a:t>- rozbor dat, popis stavu  v území</a:t>
          </a:r>
          <a:endParaRPr lang="cs-CZ" dirty="0"/>
        </a:p>
      </dgm:t>
    </dgm:pt>
    <dgm:pt modelId="{0D1D3B23-9C9D-45E9-97BD-5EA981870025}" type="parTrans" cxnId="{13F43FA9-7BBE-4FEA-9374-C20254066187}">
      <dgm:prSet/>
      <dgm:spPr/>
      <dgm:t>
        <a:bodyPr/>
        <a:lstStyle/>
        <a:p>
          <a:endParaRPr lang="cs-CZ"/>
        </a:p>
      </dgm:t>
    </dgm:pt>
    <dgm:pt modelId="{68ECE7CF-8EA4-4600-900C-71B95E94AC0E}" type="sibTrans" cxnId="{13F43FA9-7BBE-4FEA-9374-C20254066187}">
      <dgm:prSet/>
      <dgm:spPr/>
      <dgm:t>
        <a:bodyPr/>
        <a:lstStyle/>
        <a:p>
          <a:endParaRPr lang="cs-CZ"/>
        </a:p>
      </dgm:t>
    </dgm:pt>
    <dgm:pt modelId="{D23AFE85-0953-4EF4-AC1C-9047F1F87D77}">
      <dgm:prSet phldrT="[Text]"/>
      <dgm:spPr/>
      <dgm:t>
        <a:bodyPr/>
        <a:lstStyle/>
        <a:p>
          <a:r>
            <a:rPr lang="cs-CZ" dirty="0" smtClean="0"/>
            <a:t>Etapa II</a:t>
          </a:r>
        </a:p>
        <a:p>
          <a:r>
            <a:rPr lang="cs-CZ" b="1" dirty="0" smtClean="0">
              <a:solidFill>
                <a:srgbClr val="002060"/>
              </a:solidFill>
            </a:rPr>
            <a:t>Návrhová část</a:t>
          </a:r>
        </a:p>
        <a:p>
          <a:r>
            <a:rPr lang="cs-CZ" b="0" dirty="0" smtClean="0">
              <a:solidFill>
                <a:schemeClr val="bg1"/>
              </a:solidFill>
            </a:rPr>
            <a:t>- popis čeho a jak má být dosaženo</a:t>
          </a:r>
          <a:endParaRPr lang="cs-CZ" b="0" dirty="0">
            <a:solidFill>
              <a:schemeClr val="bg1"/>
            </a:solidFill>
          </a:endParaRPr>
        </a:p>
      </dgm:t>
    </dgm:pt>
    <dgm:pt modelId="{36075C25-C80E-4028-8B73-65F92CFE0A3C}" type="parTrans" cxnId="{65889ABA-099A-45F0-9D6B-23134E67787D}">
      <dgm:prSet/>
      <dgm:spPr/>
      <dgm:t>
        <a:bodyPr/>
        <a:lstStyle/>
        <a:p>
          <a:endParaRPr lang="cs-CZ"/>
        </a:p>
      </dgm:t>
    </dgm:pt>
    <dgm:pt modelId="{A326BEDF-8AC7-4A08-AC89-6A8CCFDB7343}" type="sibTrans" cxnId="{65889ABA-099A-45F0-9D6B-23134E67787D}">
      <dgm:prSet/>
      <dgm:spPr/>
      <dgm:t>
        <a:bodyPr/>
        <a:lstStyle/>
        <a:p>
          <a:endParaRPr lang="cs-CZ"/>
        </a:p>
      </dgm:t>
    </dgm:pt>
    <dgm:pt modelId="{E8C54466-2FF1-46E4-9D2C-BBF4D5797923}">
      <dgm:prSet phldrT="[Text]"/>
      <dgm:spPr/>
      <dgm:t>
        <a:bodyPr/>
        <a:lstStyle/>
        <a:p>
          <a:pPr algn="ctr"/>
          <a:r>
            <a:rPr lang="cs-CZ" dirty="0" smtClean="0"/>
            <a:t>Etapa III</a:t>
          </a:r>
        </a:p>
        <a:p>
          <a:pPr algn="ctr"/>
          <a:r>
            <a:rPr lang="cs-CZ" b="1" dirty="0" smtClean="0">
              <a:solidFill>
                <a:srgbClr val="002060"/>
              </a:solidFill>
            </a:rPr>
            <a:t>Implementační část</a:t>
          </a:r>
        </a:p>
        <a:p>
          <a:pPr algn="l"/>
          <a:r>
            <a:rPr lang="cs-CZ" dirty="0" smtClean="0"/>
            <a:t>- Akční plán</a:t>
          </a:r>
        </a:p>
        <a:p>
          <a:pPr algn="l"/>
          <a:r>
            <a:rPr lang="cs-CZ" dirty="0" smtClean="0"/>
            <a:t>- Zásobník projektů</a:t>
          </a:r>
        </a:p>
        <a:p>
          <a:pPr algn="l"/>
          <a:r>
            <a:rPr lang="cs-CZ" dirty="0" smtClean="0"/>
            <a:t>- Indikátory</a:t>
          </a:r>
          <a:endParaRPr lang="cs-CZ" dirty="0"/>
        </a:p>
      </dgm:t>
    </dgm:pt>
    <dgm:pt modelId="{8C2DFB70-DF08-45A9-A296-C744B628D67C}" type="parTrans" cxnId="{83556E52-24F4-439F-9AA9-EC434BD469D5}">
      <dgm:prSet/>
      <dgm:spPr/>
      <dgm:t>
        <a:bodyPr/>
        <a:lstStyle/>
        <a:p>
          <a:endParaRPr lang="cs-CZ"/>
        </a:p>
      </dgm:t>
    </dgm:pt>
    <dgm:pt modelId="{CFA03B48-1134-4761-9DEE-237DED553150}" type="sibTrans" cxnId="{83556E52-24F4-439F-9AA9-EC434BD469D5}">
      <dgm:prSet/>
      <dgm:spPr/>
      <dgm:t>
        <a:bodyPr/>
        <a:lstStyle/>
        <a:p>
          <a:endParaRPr lang="cs-CZ"/>
        </a:p>
      </dgm:t>
    </dgm:pt>
    <dgm:pt modelId="{F39A8BE3-3197-4B1D-9FC2-C749B7C29715}" type="pres">
      <dgm:prSet presAssocID="{F965236A-1E77-46D6-A46A-2A545ED65E6A}" presName="Name0" presStyleCnt="0">
        <dgm:presLayoutVars>
          <dgm:dir/>
          <dgm:resizeHandles val="exact"/>
        </dgm:presLayoutVars>
      </dgm:prSet>
      <dgm:spPr/>
    </dgm:pt>
    <dgm:pt modelId="{FD4894E5-C2C7-4B8E-B2D1-100D21DFEF6A}" type="pres">
      <dgm:prSet presAssocID="{5496B1A6-9372-4E48-92CD-267F7C466E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A58B2E-7C80-4404-8982-8FE797C60984}" type="pres">
      <dgm:prSet presAssocID="{68ECE7CF-8EA4-4600-900C-71B95E94AC0E}" presName="sibTrans" presStyleLbl="sibTrans2D1" presStyleIdx="0" presStyleCnt="2"/>
      <dgm:spPr/>
      <dgm:t>
        <a:bodyPr/>
        <a:lstStyle/>
        <a:p>
          <a:endParaRPr lang="cs-CZ"/>
        </a:p>
      </dgm:t>
    </dgm:pt>
    <dgm:pt modelId="{41EA2ADA-643C-4B07-B208-12CE144B7C0B}" type="pres">
      <dgm:prSet presAssocID="{68ECE7CF-8EA4-4600-900C-71B95E94AC0E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3AD032C-58DD-44E7-9309-CF2957787C1D}" type="pres">
      <dgm:prSet presAssocID="{D23AFE85-0953-4EF4-AC1C-9047F1F87D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D7222F-1E5B-47B2-9AFB-A2E30AD5720F}" type="pres">
      <dgm:prSet presAssocID="{A326BEDF-8AC7-4A08-AC89-6A8CCFDB7343}" presName="sibTrans" presStyleLbl="sibTrans2D1" presStyleIdx="1" presStyleCnt="2"/>
      <dgm:spPr/>
      <dgm:t>
        <a:bodyPr/>
        <a:lstStyle/>
        <a:p>
          <a:endParaRPr lang="cs-CZ"/>
        </a:p>
      </dgm:t>
    </dgm:pt>
    <dgm:pt modelId="{C3EF0992-A784-4D8C-9AEB-B3158C88594D}" type="pres">
      <dgm:prSet presAssocID="{A326BEDF-8AC7-4A08-AC89-6A8CCFDB7343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B50BE68E-3C9F-4A77-A2A6-D2FFEB75581B}" type="pres">
      <dgm:prSet presAssocID="{E8C54466-2FF1-46E4-9D2C-BBF4D57979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F43FA9-7BBE-4FEA-9374-C20254066187}" srcId="{F965236A-1E77-46D6-A46A-2A545ED65E6A}" destId="{5496B1A6-9372-4E48-92CD-267F7C466E07}" srcOrd="0" destOrd="0" parTransId="{0D1D3B23-9C9D-45E9-97BD-5EA981870025}" sibTransId="{68ECE7CF-8EA4-4600-900C-71B95E94AC0E}"/>
    <dgm:cxn modelId="{584E799B-EDF6-418C-9A8A-EAF17D3EB22C}" type="presOf" srcId="{D23AFE85-0953-4EF4-AC1C-9047F1F87D77}" destId="{13AD032C-58DD-44E7-9309-CF2957787C1D}" srcOrd="0" destOrd="0" presId="urn:microsoft.com/office/officeart/2005/8/layout/process1"/>
    <dgm:cxn modelId="{304CEE5B-CAF0-40C3-BD0A-1850008A8399}" type="presOf" srcId="{F965236A-1E77-46D6-A46A-2A545ED65E6A}" destId="{F39A8BE3-3197-4B1D-9FC2-C749B7C29715}" srcOrd="0" destOrd="0" presId="urn:microsoft.com/office/officeart/2005/8/layout/process1"/>
    <dgm:cxn modelId="{B87B84C6-EF2D-4C9E-9769-EF539F888472}" type="presOf" srcId="{A326BEDF-8AC7-4A08-AC89-6A8CCFDB7343}" destId="{C3EF0992-A784-4D8C-9AEB-B3158C88594D}" srcOrd="1" destOrd="0" presId="urn:microsoft.com/office/officeart/2005/8/layout/process1"/>
    <dgm:cxn modelId="{9959E848-8D3A-4998-B0EB-A934B27F4AFA}" type="presOf" srcId="{68ECE7CF-8EA4-4600-900C-71B95E94AC0E}" destId="{41EA2ADA-643C-4B07-B208-12CE144B7C0B}" srcOrd="1" destOrd="0" presId="urn:microsoft.com/office/officeart/2005/8/layout/process1"/>
    <dgm:cxn modelId="{1E75B0E0-B500-4DB2-B8F3-D3275A8D1D54}" type="presOf" srcId="{68ECE7CF-8EA4-4600-900C-71B95E94AC0E}" destId="{CBA58B2E-7C80-4404-8982-8FE797C60984}" srcOrd="0" destOrd="0" presId="urn:microsoft.com/office/officeart/2005/8/layout/process1"/>
    <dgm:cxn modelId="{2D470ACA-EBF1-4F3F-84F4-4AA2DF6F84DA}" type="presOf" srcId="{E8C54466-2FF1-46E4-9D2C-BBF4D5797923}" destId="{B50BE68E-3C9F-4A77-A2A6-D2FFEB75581B}" srcOrd="0" destOrd="0" presId="urn:microsoft.com/office/officeart/2005/8/layout/process1"/>
    <dgm:cxn modelId="{D0922EB8-12FA-4BE1-970A-5AA4DBFC8ADC}" type="presOf" srcId="{5496B1A6-9372-4E48-92CD-267F7C466E07}" destId="{FD4894E5-C2C7-4B8E-B2D1-100D21DFEF6A}" srcOrd="0" destOrd="0" presId="urn:microsoft.com/office/officeart/2005/8/layout/process1"/>
    <dgm:cxn modelId="{E6594570-1239-4C3E-9FFA-093AE382EECB}" type="presOf" srcId="{A326BEDF-8AC7-4A08-AC89-6A8CCFDB7343}" destId="{30D7222F-1E5B-47B2-9AFB-A2E30AD5720F}" srcOrd="0" destOrd="0" presId="urn:microsoft.com/office/officeart/2005/8/layout/process1"/>
    <dgm:cxn modelId="{83556E52-24F4-439F-9AA9-EC434BD469D5}" srcId="{F965236A-1E77-46D6-A46A-2A545ED65E6A}" destId="{E8C54466-2FF1-46E4-9D2C-BBF4D5797923}" srcOrd="2" destOrd="0" parTransId="{8C2DFB70-DF08-45A9-A296-C744B628D67C}" sibTransId="{CFA03B48-1134-4761-9DEE-237DED553150}"/>
    <dgm:cxn modelId="{65889ABA-099A-45F0-9D6B-23134E67787D}" srcId="{F965236A-1E77-46D6-A46A-2A545ED65E6A}" destId="{D23AFE85-0953-4EF4-AC1C-9047F1F87D77}" srcOrd="1" destOrd="0" parTransId="{36075C25-C80E-4028-8B73-65F92CFE0A3C}" sibTransId="{A326BEDF-8AC7-4A08-AC89-6A8CCFDB7343}"/>
    <dgm:cxn modelId="{7238B70E-B459-4A53-9AEB-39F5C7C00505}" type="presParOf" srcId="{F39A8BE3-3197-4B1D-9FC2-C749B7C29715}" destId="{FD4894E5-C2C7-4B8E-B2D1-100D21DFEF6A}" srcOrd="0" destOrd="0" presId="urn:microsoft.com/office/officeart/2005/8/layout/process1"/>
    <dgm:cxn modelId="{5FF5C522-69AB-498A-A147-42A7E2DC7E66}" type="presParOf" srcId="{F39A8BE3-3197-4B1D-9FC2-C749B7C29715}" destId="{CBA58B2E-7C80-4404-8982-8FE797C60984}" srcOrd="1" destOrd="0" presId="urn:microsoft.com/office/officeart/2005/8/layout/process1"/>
    <dgm:cxn modelId="{67D0FB29-FA75-4E9D-BF22-9CCE8046BF33}" type="presParOf" srcId="{CBA58B2E-7C80-4404-8982-8FE797C60984}" destId="{41EA2ADA-643C-4B07-B208-12CE144B7C0B}" srcOrd="0" destOrd="0" presId="urn:microsoft.com/office/officeart/2005/8/layout/process1"/>
    <dgm:cxn modelId="{6485ABB0-983D-4EB9-A4E4-5ED02B933343}" type="presParOf" srcId="{F39A8BE3-3197-4B1D-9FC2-C749B7C29715}" destId="{13AD032C-58DD-44E7-9309-CF2957787C1D}" srcOrd="2" destOrd="0" presId="urn:microsoft.com/office/officeart/2005/8/layout/process1"/>
    <dgm:cxn modelId="{F41A7BF5-E479-4383-9671-4EA03FD3416B}" type="presParOf" srcId="{F39A8BE3-3197-4B1D-9FC2-C749B7C29715}" destId="{30D7222F-1E5B-47B2-9AFB-A2E30AD5720F}" srcOrd="3" destOrd="0" presId="urn:microsoft.com/office/officeart/2005/8/layout/process1"/>
    <dgm:cxn modelId="{33E55EEB-91AE-44C5-A7FB-E2B448DB30AC}" type="presParOf" srcId="{30D7222F-1E5B-47B2-9AFB-A2E30AD5720F}" destId="{C3EF0992-A784-4D8C-9AEB-B3158C88594D}" srcOrd="0" destOrd="0" presId="urn:microsoft.com/office/officeart/2005/8/layout/process1"/>
    <dgm:cxn modelId="{6999FCAD-9718-4035-BE38-D850B866A47E}" type="presParOf" srcId="{F39A8BE3-3197-4B1D-9FC2-C749B7C29715}" destId="{B50BE68E-3C9F-4A77-A2A6-D2FFEB7558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5236A-1E77-46D6-A46A-2A545ED65E6A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5496B1A6-9372-4E48-92CD-267F7C466E07}">
      <dgm:prSet phldrT="[Text]"/>
      <dgm:spPr/>
      <dgm:t>
        <a:bodyPr/>
        <a:lstStyle/>
        <a:p>
          <a:pPr algn="ctr"/>
          <a:r>
            <a:rPr lang="cs-CZ" dirty="0" smtClean="0"/>
            <a:t>Pracovní skupiny</a:t>
          </a:r>
          <a:endParaRPr lang="cs-CZ" dirty="0"/>
        </a:p>
      </dgm:t>
    </dgm:pt>
    <dgm:pt modelId="{0D1D3B23-9C9D-45E9-97BD-5EA981870025}" type="parTrans" cxnId="{13F43FA9-7BBE-4FEA-9374-C20254066187}">
      <dgm:prSet/>
      <dgm:spPr/>
      <dgm:t>
        <a:bodyPr/>
        <a:lstStyle/>
        <a:p>
          <a:endParaRPr lang="cs-CZ"/>
        </a:p>
      </dgm:t>
    </dgm:pt>
    <dgm:pt modelId="{68ECE7CF-8EA4-4600-900C-71B95E94AC0E}" type="sibTrans" cxnId="{13F43FA9-7BBE-4FEA-9374-C20254066187}">
      <dgm:prSet/>
      <dgm:spPr/>
      <dgm:t>
        <a:bodyPr/>
        <a:lstStyle/>
        <a:p>
          <a:endParaRPr lang="cs-CZ"/>
        </a:p>
      </dgm:t>
    </dgm:pt>
    <dgm:pt modelId="{D23AFE85-0953-4EF4-AC1C-9047F1F87D77}">
      <dgm:prSet phldrT="[Text]"/>
      <dgm:spPr/>
      <dgm:t>
        <a:bodyPr/>
        <a:lstStyle/>
        <a:p>
          <a:r>
            <a:rPr lang="cs-CZ" dirty="0" smtClean="0"/>
            <a:t>Koordinační výbor</a:t>
          </a:r>
          <a:endParaRPr lang="cs-CZ" b="0" dirty="0"/>
        </a:p>
      </dgm:t>
    </dgm:pt>
    <dgm:pt modelId="{36075C25-C80E-4028-8B73-65F92CFE0A3C}" type="parTrans" cxnId="{65889ABA-099A-45F0-9D6B-23134E67787D}">
      <dgm:prSet/>
      <dgm:spPr/>
      <dgm:t>
        <a:bodyPr/>
        <a:lstStyle/>
        <a:p>
          <a:endParaRPr lang="cs-CZ"/>
        </a:p>
      </dgm:t>
    </dgm:pt>
    <dgm:pt modelId="{A326BEDF-8AC7-4A08-AC89-6A8CCFDB7343}" type="sibTrans" cxnId="{65889ABA-099A-45F0-9D6B-23134E67787D}">
      <dgm:prSet/>
      <dgm:spPr/>
      <dgm:t>
        <a:bodyPr/>
        <a:lstStyle/>
        <a:p>
          <a:endParaRPr lang="cs-CZ"/>
        </a:p>
      </dgm:t>
    </dgm:pt>
    <dgm:pt modelId="{E8C54466-2FF1-46E4-9D2C-BBF4D5797923}">
      <dgm:prSet phldrT="[Text]"/>
      <dgm:spPr/>
      <dgm:t>
        <a:bodyPr/>
        <a:lstStyle/>
        <a:p>
          <a:pPr algn="ctr"/>
          <a:r>
            <a:rPr lang="cs-CZ" dirty="0" smtClean="0"/>
            <a:t>Garant</a:t>
          </a:r>
          <a:endParaRPr lang="cs-CZ" dirty="0"/>
        </a:p>
      </dgm:t>
    </dgm:pt>
    <dgm:pt modelId="{8C2DFB70-DF08-45A9-A296-C744B628D67C}" type="parTrans" cxnId="{83556E52-24F4-439F-9AA9-EC434BD469D5}">
      <dgm:prSet/>
      <dgm:spPr/>
      <dgm:t>
        <a:bodyPr/>
        <a:lstStyle/>
        <a:p>
          <a:endParaRPr lang="cs-CZ"/>
        </a:p>
      </dgm:t>
    </dgm:pt>
    <dgm:pt modelId="{CFA03B48-1134-4761-9DEE-237DED553150}" type="sibTrans" cxnId="{83556E52-24F4-439F-9AA9-EC434BD469D5}">
      <dgm:prSet/>
      <dgm:spPr/>
      <dgm:t>
        <a:bodyPr/>
        <a:lstStyle/>
        <a:p>
          <a:endParaRPr lang="cs-CZ"/>
        </a:p>
      </dgm:t>
    </dgm:pt>
    <dgm:pt modelId="{C2572878-76CE-48E0-80CD-D932D438DC9B}">
      <dgm:prSet phldrT="[Text]"/>
      <dgm:spPr/>
      <dgm:t>
        <a:bodyPr/>
        <a:lstStyle/>
        <a:p>
          <a:r>
            <a:rPr lang="cs-CZ" dirty="0" smtClean="0"/>
            <a:t>Rada města Zlína</a:t>
          </a:r>
          <a:endParaRPr lang="cs-CZ" dirty="0"/>
        </a:p>
      </dgm:t>
    </dgm:pt>
    <dgm:pt modelId="{3D6416B1-2814-4BF6-9B9C-670DE20B19A9}" type="parTrans" cxnId="{66F404F0-3B34-449C-A2D8-4AFF0528D504}">
      <dgm:prSet/>
      <dgm:spPr/>
      <dgm:t>
        <a:bodyPr/>
        <a:lstStyle/>
        <a:p>
          <a:endParaRPr lang="cs-CZ"/>
        </a:p>
      </dgm:t>
    </dgm:pt>
    <dgm:pt modelId="{913C38EB-AEE6-41B1-AE85-7298BDA4DFF8}" type="sibTrans" cxnId="{66F404F0-3B34-449C-A2D8-4AFF0528D504}">
      <dgm:prSet/>
      <dgm:spPr/>
      <dgm:t>
        <a:bodyPr/>
        <a:lstStyle/>
        <a:p>
          <a:endParaRPr lang="cs-CZ"/>
        </a:p>
      </dgm:t>
    </dgm:pt>
    <dgm:pt modelId="{441F625F-1629-4698-9012-53E85C2B906F}">
      <dgm:prSet phldrT="[Text]"/>
      <dgm:spPr/>
      <dgm:t>
        <a:bodyPr/>
        <a:lstStyle/>
        <a:p>
          <a:r>
            <a:rPr lang="cs-CZ" dirty="0" smtClean="0"/>
            <a:t>Zastupitelstvo města Zlína</a:t>
          </a:r>
          <a:endParaRPr lang="cs-CZ" dirty="0"/>
        </a:p>
      </dgm:t>
    </dgm:pt>
    <dgm:pt modelId="{C49CDF6B-EE63-4424-AFDC-6C20C94F36AE}" type="parTrans" cxnId="{396745ED-4149-4AD7-92E1-AE087B7E5035}">
      <dgm:prSet/>
      <dgm:spPr/>
      <dgm:t>
        <a:bodyPr/>
        <a:lstStyle/>
        <a:p>
          <a:endParaRPr lang="cs-CZ"/>
        </a:p>
      </dgm:t>
    </dgm:pt>
    <dgm:pt modelId="{16E63076-A972-40F3-959B-6C131DE5C07C}" type="sibTrans" cxnId="{396745ED-4149-4AD7-92E1-AE087B7E5035}">
      <dgm:prSet/>
      <dgm:spPr/>
      <dgm:t>
        <a:bodyPr/>
        <a:lstStyle/>
        <a:p>
          <a:endParaRPr lang="cs-CZ"/>
        </a:p>
      </dgm:t>
    </dgm:pt>
    <dgm:pt modelId="{F39A8BE3-3197-4B1D-9FC2-C749B7C29715}" type="pres">
      <dgm:prSet presAssocID="{F965236A-1E77-46D6-A46A-2A545ED65E6A}" presName="Name0" presStyleCnt="0">
        <dgm:presLayoutVars>
          <dgm:dir/>
          <dgm:resizeHandles val="exact"/>
        </dgm:presLayoutVars>
      </dgm:prSet>
      <dgm:spPr/>
    </dgm:pt>
    <dgm:pt modelId="{FD4894E5-C2C7-4B8E-B2D1-100D21DFEF6A}" type="pres">
      <dgm:prSet presAssocID="{5496B1A6-9372-4E48-92CD-267F7C466E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A58B2E-7C80-4404-8982-8FE797C60984}" type="pres">
      <dgm:prSet presAssocID="{68ECE7CF-8EA4-4600-900C-71B95E94AC0E}" presName="sibTrans" presStyleLbl="sibTrans2D1" presStyleIdx="0" presStyleCnt="4"/>
      <dgm:spPr/>
      <dgm:t>
        <a:bodyPr/>
        <a:lstStyle/>
        <a:p>
          <a:endParaRPr lang="cs-CZ"/>
        </a:p>
      </dgm:t>
    </dgm:pt>
    <dgm:pt modelId="{41EA2ADA-643C-4B07-B208-12CE144B7C0B}" type="pres">
      <dgm:prSet presAssocID="{68ECE7CF-8EA4-4600-900C-71B95E94AC0E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13AD032C-58DD-44E7-9309-CF2957787C1D}" type="pres">
      <dgm:prSet presAssocID="{D23AFE85-0953-4EF4-AC1C-9047F1F87D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D7222F-1E5B-47B2-9AFB-A2E30AD5720F}" type="pres">
      <dgm:prSet presAssocID="{A326BEDF-8AC7-4A08-AC89-6A8CCFDB7343}" presName="sibTrans" presStyleLbl="sibTrans2D1" presStyleIdx="1" presStyleCnt="4"/>
      <dgm:spPr/>
      <dgm:t>
        <a:bodyPr/>
        <a:lstStyle/>
        <a:p>
          <a:endParaRPr lang="cs-CZ"/>
        </a:p>
      </dgm:t>
    </dgm:pt>
    <dgm:pt modelId="{C3EF0992-A784-4D8C-9AEB-B3158C88594D}" type="pres">
      <dgm:prSet presAssocID="{A326BEDF-8AC7-4A08-AC89-6A8CCFDB7343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B50BE68E-3C9F-4A77-A2A6-D2FFEB75581B}" type="pres">
      <dgm:prSet presAssocID="{E8C54466-2FF1-46E4-9D2C-BBF4D5797923}" presName="node" presStyleLbl="node1" presStyleIdx="2" presStyleCnt="5" custLinFactNeighborX="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1AA723-F266-4728-8199-8F12AAFB3BA0}" type="pres">
      <dgm:prSet presAssocID="{CFA03B48-1134-4761-9DEE-237DED553150}" presName="sibTrans" presStyleLbl="sibTrans2D1" presStyleIdx="2" presStyleCnt="4"/>
      <dgm:spPr/>
      <dgm:t>
        <a:bodyPr/>
        <a:lstStyle/>
        <a:p>
          <a:endParaRPr lang="cs-CZ"/>
        </a:p>
      </dgm:t>
    </dgm:pt>
    <dgm:pt modelId="{A7ABE98E-7A1E-409B-89AB-BD68E3BB0E66}" type="pres">
      <dgm:prSet presAssocID="{CFA03B48-1134-4761-9DEE-237DED553150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4EC4CBDE-BA1C-4B71-A24C-F8657E2656C4}" type="pres">
      <dgm:prSet presAssocID="{C2572878-76CE-48E0-80CD-D932D438DC9B}" presName="node" presStyleLbl="node1" presStyleIdx="3" presStyleCnt="5" custLinFactNeighborX="22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740A3D-C047-4432-87EC-6431D5462F18}" type="pres">
      <dgm:prSet presAssocID="{913C38EB-AEE6-41B1-AE85-7298BDA4DFF8}" presName="sibTrans" presStyleLbl="sibTrans2D1" presStyleIdx="3" presStyleCnt="4"/>
      <dgm:spPr/>
      <dgm:t>
        <a:bodyPr/>
        <a:lstStyle/>
        <a:p>
          <a:endParaRPr lang="cs-CZ"/>
        </a:p>
      </dgm:t>
    </dgm:pt>
    <dgm:pt modelId="{5C2C575A-F69A-43B0-85EF-8729394A8D14}" type="pres">
      <dgm:prSet presAssocID="{913C38EB-AEE6-41B1-AE85-7298BDA4DFF8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18642D4E-A3F6-41B6-9DC0-083D60BF159F}" type="pres">
      <dgm:prSet presAssocID="{441F625F-1629-4698-9012-53E85C2B90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C30F24C-4A2D-4250-B5F2-7E0885B6851A}" type="presOf" srcId="{68ECE7CF-8EA4-4600-900C-71B95E94AC0E}" destId="{41EA2ADA-643C-4B07-B208-12CE144B7C0B}" srcOrd="1" destOrd="0" presId="urn:microsoft.com/office/officeart/2005/8/layout/process1"/>
    <dgm:cxn modelId="{65889ABA-099A-45F0-9D6B-23134E67787D}" srcId="{F965236A-1E77-46D6-A46A-2A545ED65E6A}" destId="{D23AFE85-0953-4EF4-AC1C-9047F1F87D77}" srcOrd="1" destOrd="0" parTransId="{36075C25-C80E-4028-8B73-65F92CFE0A3C}" sibTransId="{A326BEDF-8AC7-4A08-AC89-6A8CCFDB7343}"/>
    <dgm:cxn modelId="{F23C02C5-D506-450E-B73D-410B214D92AE}" type="presOf" srcId="{A326BEDF-8AC7-4A08-AC89-6A8CCFDB7343}" destId="{C3EF0992-A784-4D8C-9AEB-B3158C88594D}" srcOrd="1" destOrd="0" presId="urn:microsoft.com/office/officeart/2005/8/layout/process1"/>
    <dgm:cxn modelId="{66F404F0-3B34-449C-A2D8-4AFF0528D504}" srcId="{F965236A-1E77-46D6-A46A-2A545ED65E6A}" destId="{C2572878-76CE-48E0-80CD-D932D438DC9B}" srcOrd="3" destOrd="0" parTransId="{3D6416B1-2814-4BF6-9B9C-670DE20B19A9}" sibTransId="{913C38EB-AEE6-41B1-AE85-7298BDA4DFF8}"/>
    <dgm:cxn modelId="{13F43FA9-7BBE-4FEA-9374-C20254066187}" srcId="{F965236A-1E77-46D6-A46A-2A545ED65E6A}" destId="{5496B1A6-9372-4E48-92CD-267F7C466E07}" srcOrd="0" destOrd="0" parTransId="{0D1D3B23-9C9D-45E9-97BD-5EA981870025}" sibTransId="{68ECE7CF-8EA4-4600-900C-71B95E94AC0E}"/>
    <dgm:cxn modelId="{1E86D25B-BCF2-4534-849F-E8FEAB835EF9}" type="presOf" srcId="{5496B1A6-9372-4E48-92CD-267F7C466E07}" destId="{FD4894E5-C2C7-4B8E-B2D1-100D21DFEF6A}" srcOrd="0" destOrd="0" presId="urn:microsoft.com/office/officeart/2005/8/layout/process1"/>
    <dgm:cxn modelId="{33B9A182-C276-44BB-9B7F-32AD878FB3D4}" type="presOf" srcId="{913C38EB-AEE6-41B1-AE85-7298BDA4DFF8}" destId="{5C2C575A-F69A-43B0-85EF-8729394A8D14}" srcOrd="1" destOrd="0" presId="urn:microsoft.com/office/officeart/2005/8/layout/process1"/>
    <dgm:cxn modelId="{396745ED-4149-4AD7-92E1-AE087B7E5035}" srcId="{F965236A-1E77-46D6-A46A-2A545ED65E6A}" destId="{441F625F-1629-4698-9012-53E85C2B906F}" srcOrd="4" destOrd="0" parTransId="{C49CDF6B-EE63-4424-AFDC-6C20C94F36AE}" sibTransId="{16E63076-A972-40F3-959B-6C131DE5C07C}"/>
    <dgm:cxn modelId="{83556E52-24F4-439F-9AA9-EC434BD469D5}" srcId="{F965236A-1E77-46D6-A46A-2A545ED65E6A}" destId="{E8C54466-2FF1-46E4-9D2C-BBF4D5797923}" srcOrd="2" destOrd="0" parTransId="{8C2DFB70-DF08-45A9-A296-C744B628D67C}" sibTransId="{CFA03B48-1134-4761-9DEE-237DED553150}"/>
    <dgm:cxn modelId="{312EE422-F731-4A3B-8DC3-7286CB189F77}" type="presOf" srcId="{F965236A-1E77-46D6-A46A-2A545ED65E6A}" destId="{F39A8BE3-3197-4B1D-9FC2-C749B7C29715}" srcOrd="0" destOrd="0" presId="urn:microsoft.com/office/officeart/2005/8/layout/process1"/>
    <dgm:cxn modelId="{4DB565EF-DADB-4BE2-8243-8DB3291A32CF}" type="presOf" srcId="{D23AFE85-0953-4EF4-AC1C-9047F1F87D77}" destId="{13AD032C-58DD-44E7-9309-CF2957787C1D}" srcOrd="0" destOrd="0" presId="urn:microsoft.com/office/officeart/2005/8/layout/process1"/>
    <dgm:cxn modelId="{0A5AE8CC-CB32-4CF0-A07D-0DBF41079EEE}" type="presOf" srcId="{E8C54466-2FF1-46E4-9D2C-BBF4D5797923}" destId="{B50BE68E-3C9F-4A77-A2A6-D2FFEB75581B}" srcOrd="0" destOrd="0" presId="urn:microsoft.com/office/officeart/2005/8/layout/process1"/>
    <dgm:cxn modelId="{EE6EB120-7369-4EFC-ACD8-2CA19DD2346E}" type="presOf" srcId="{CFA03B48-1134-4761-9DEE-237DED553150}" destId="{871AA723-F266-4728-8199-8F12AAFB3BA0}" srcOrd="0" destOrd="0" presId="urn:microsoft.com/office/officeart/2005/8/layout/process1"/>
    <dgm:cxn modelId="{04BE6133-E698-4940-AC4D-54FD80B5BC33}" type="presOf" srcId="{C2572878-76CE-48E0-80CD-D932D438DC9B}" destId="{4EC4CBDE-BA1C-4B71-A24C-F8657E2656C4}" srcOrd="0" destOrd="0" presId="urn:microsoft.com/office/officeart/2005/8/layout/process1"/>
    <dgm:cxn modelId="{FB6DAD0A-72DF-4D4D-B456-819A282DCB3D}" type="presOf" srcId="{CFA03B48-1134-4761-9DEE-237DED553150}" destId="{A7ABE98E-7A1E-409B-89AB-BD68E3BB0E66}" srcOrd="1" destOrd="0" presId="urn:microsoft.com/office/officeart/2005/8/layout/process1"/>
    <dgm:cxn modelId="{D282C6A5-15D7-45D2-8EB0-EF883F1CC7D1}" type="presOf" srcId="{441F625F-1629-4698-9012-53E85C2B906F}" destId="{18642D4E-A3F6-41B6-9DC0-083D60BF159F}" srcOrd="0" destOrd="0" presId="urn:microsoft.com/office/officeart/2005/8/layout/process1"/>
    <dgm:cxn modelId="{6E5483C0-4EE2-4D66-9028-BB405C465A19}" type="presOf" srcId="{68ECE7CF-8EA4-4600-900C-71B95E94AC0E}" destId="{CBA58B2E-7C80-4404-8982-8FE797C60984}" srcOrd="0" destOrd="0" presId="urn:microsoft.com/office/officeart/2005/8/layout/process1"/>
    <dgm:cxn modelId="{069D5941-ADE9-43E3-8ACE-162FB7B68950}" type="presOf" srcId="{913C38EB-AEE6-41B1-AE85-7298BDA4DFF8}" destId="{F6740A3D-C047-4432-87EC-6431D5462F18}" srcOrd="0" destOrd="0" presId="urn:microsoft.com/office/officeart/2005/8/layout/process1"/>
    <dgm:cxn modelId="{165A44A5-1F0C-4BE9-A735-4805A587E894}" type="presOf" srcId="{A326BEDF-8AC7-4A08-AC89-6A8CCFDB7343}" destId="{30D7222F-1E5B-47B2-9AFB-A2E30AD5720F}" srcOrd="0" destOrd="0" presId="urn:microsoft.com/office/officeart/2005/8/layout/process1"/>
    <dgm:cxn modelId="{E5453390-4031-4F66-ADD2-8B9A75DB3477}" type="presParOf" srcId="{F39A8BE3-3197-4B1D-9FC2-C749B7C29715}" destId="{FD4894E5-C2C7-4B8E-B2D1-100D21DFEF6A}" srcOrd="0" destOrd="0" presId="urn:microsoft.com/office/officeart/2005/8/layout/process1"/>
    <dgm:cxn modelId="{FA4F7CCC-B7EF-4CC9-A434-5892A383FDA5}" type="presParOf" srcId="{F39A8BE3-3197-4B1D-9FC2-C749B7C29715}" destId="{CBA58B2E-7C80-4404-8982-8FE797C60984}" srcOrd="1" destOrd="0" presId="urn:microsoft.com/office/officeart/2005/8/layout/process1"/>
    <dgm:cxn modelId="{428B40FB-9D51-4570-AA76-F2D3E63EC59B}" type="presParOf" srcId="{CBA58B2E-7C80-4404-8982-8FE797C60984}" destId="{41EA2ADA-643C-4B07-B208-12CE144B7C0B}" srcOrd="0" destOrd="0" presId="urn:microsoft.com/office/officeart/2005/8/layout/process1"/>
    <dgm:cxn modelId="{C76AE1A4-60E8-4564-954C-91156828829B}" type="presParOf" srcId="{F39A8BE3-3197-4B1D-9FC2-C749B7C29715}" destId="{13AD032C-58DD-44E7-9309-CF2957787C1D}" srcOrd="2" destOrd="0" presId="urn:microsoft.com/office/officeart/2005/8/layout/process1"/>
    <dgm:cxn modelId="{BA364C74-CDDF-4FFC-BF18-18BFD25AC55C}" type="presParOf" srcId="{F39A8BE3-3197-4B1D-9FC2-C749B7C29715}" destId="{30D7222F-1E5B-47B2-9AFB-A2E30AD5720F}" srcOrd="3" destOrd="0" presId="urn:microsoft.com/office/officeart/2005/8/layout/process1"/>
    <dgm:cxn modelId="{C16B5C1C-FF5C-4F1D-A7CA-EF687F058EAA}" type="presParOf" srcId="{30D7222F-1E5B-47B2-9AFB-A2E30AD5720F}" destId="{C3EF0992-A784-4D8C-9AEB-B3158C88594D}" srcOrd="0" destOrd="0" presId="urn:microsoft.com/office/officeart/2005/8/layout/process1"/>
    <dgm:cxn modelId="{B9E00C27-B317-4755-97D3-7AE9BE60DD5B}" type="presParOf" srcId="{F39A8BE3-3197-4B1D-9FC2-C749B7C29715}" destId="{B50BE68E-3C9F-4A77-A2A6-D2FFEB75581B}" srcOrd="4" destOrd="0" presId="urn:microsoft.com/office/officeart/2005/8/layout/process1"/>
    <dgm:cxn modelId="{3C6EB164-38A0-4484-8D18-630283C3D9DD}" type="presParOf" srcId="{F39A8BE3-3197-4B1D-9FC2-C749B7C29715}" destId="{871AA723-F266-4728-8199-8F12AAFB3BA0}" srcOrd="5" destOrd="0" presId="urn:microsoft.com/office/officeart/2005/8/layout/process1"/>
    <dgm:cxn modelId="{1A2D56BC-3F32-4765-9793-0F1945C07691}" type="presParOf" srcId="{871AA723-F266-4728-8199-8F12AAFB3BA0}" destId="{A7ABE98E-7A1E-409B-89AB-BD68E3BB0E66}" srcOrd="0" destOrd="0" presId="urn:microsoft.com/office/officeart/2005/8/layout/process1"/>
    <dgm:cxn modelId="{D3EA4136-D2A3-498A-A774-E19964C2EC92}" type="presParOf" srcId="{F39A8BE3-3197-4B1D-9FC2-C749B7C29715}" destId="{4EC4CBDE-BA1C-4B71-A24C-F8657E2656C4}" srcOrd="6" destOrd="0" presId="urn:microsoft.com/office/officeart/2005/8/layout/process1"/>
    <dgm:cxn modelId="{4201CA3A-7F8B-482B-9D8D-01FEFACC6F82}" type="presParOf" srcId="{F39A8BE3-3197-4B1D-9FC2-C749B7C29715}" destId="{F6740A3D-C047-4432-87EC-6431D5462F18}" srcOrd="7" destOrd="0" presId="urn:microsoft.com/office/officeart/2005/8/layout/process1"/>
    <dgm:cxn modelId="{54D227C2-B7AF-476B-8BEA-8D6F0E1C41F3}" type="presParOf" srcId="{F6740A3D-C047-4432-87EC-6431D5462F18}" destId="{5C2C575A-F69A-43B0-85EF-8729394A8D14}" srcOrd="0" destOrd="0" presId="urn:microsoft.com/office/officeart/2005/8/layout/process1"/>
    <dgm:cxn modelId="{11706D08-C62B-4AD6-8661-5252AE666C18}" type="presParOf" srcId="{F39A8BE3-3197-4B1D-9FC2-C749B7C29715}" destId="{18642D4E-A3F6-41B6-9DC0-083D60BF159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C47E2-2C32-40D5-B814-564FC72D9A00}" type="doc">
      <dgm:prSet loTypeId="urn:microsoft.com/office/officeart/2005/8/layout/hChevron3" loCatId="process" qsTypeId="urn:microsoft.com/office/officeart/2005/8/quickstyle/simple4" qsCatId="simple" csTypeId="urn:microsoft.com/office/officeart/2005/8/colors/colorful1#1" csCatId="colorful" phldr="1"/>
      <dgm:spPr/>
    </dgm:pt>
    <dgm:pt modelId="{D175CC52-2A9C-4180-B93F-D92C868A83F5}">
      <dgm:prSet phldrT="[Text]" custT="1"/>
      <dgm:spPr>
        <a:xfrm>
          <a:off x="1290" y="209849"/>
          <a:ext cx="1083665" cy="725206"/>
        </a:xfrm>
        <a:solidFill>
          <a:srgbClr val="4BACC6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1. Návrh aktivity/projektu</a:t>
          </a:r>
        </a:p>
      </dgm:t>
    </dgm:pt>
    <dgm:pt modelId="{1C697BD7-EB55-4B64-8DEB-655E45B9639C}" type="parTrans" cxnId="{75459612-BBCE-4FC9-869A-FBA10C61B20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783C632C-5B10-471A-B6A8-01E2B6F923AD}" type="sibTrans" cxnId="{75459612-BBCE-4FC9-869A-FBA10C61B20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60C5B727-23F1-4775-8E05-CD3EC55D40A5}">
      <dgm:prSet phldrT="[Text]" custT="1"/>
      <dgm:spPr>
        <a:xfrm>
          <a:off x="830227" y="209849"/>
          <a:ext cx="1319110" cy="725206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2. Posouzení návrhu aktivity/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projektu</a:t>
          </a:r>
        </a:p>
      </dgm:t>
    </dgm:pt>
    <dgm:pt modelId="{4A5F5523-2016-4C1F-BBB2-8F1D6D0908D8}" type="parTrans" cxnId="{408D6EAD-EDF2-4A03-BF1C-DE2ABF042C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2FF0D9DB-D883-451C-B0B1-851692329E10}" type="sibTrans" cxnId="{408D6EAD-EDF2-4A03-BF1C-DE2ABF042C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29B0ED0C-E7A3-45E0-BAE7-718895D8A428}">
      <dgm:prSet phldrT="[Text]" custT="1"/>
      <dgm:spPr>
        <a:xfrm>
          <a:off x="1894610" y="209849"/>
          <a:ext cx="1465465" cy="725206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064A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3. Výběr aktivit/projektů do Akčního plánu </a:t>
          </a:r>
        </a:p>
      </dgm:t>
    </dgm:pt>
    <dgm:pt modelId="{7DC02CFB-A685-401A-BAA3-70534C21B290}" type="parTrans" cxnId="{465EDE49-A785-4133-BE7D-2860DC65D7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1E522ED5-B8BC-4264-8600-03E26F9F2483}" type="sibTrans" cxnId="{465EDE49-A785-4133-BE7D-2860DC65D7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219982EB-E707-4CD0-8184-B4996D3C8448}">
      <dgm:prSet custT="1"/>
      <dgm:spPr>
        <a:xfrm>
          <a:off x="4086217" y="209849"/>
          <a:ext cx="1462319" cy="725206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7964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6. </a:t>
          </a:r>
          <a:r>
            <a:rPr lang="cs-CZ" sz="900" b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Monitoring aktivity/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sz="900" b="1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projektu</a:t>
          </a:r>
        </a:p>
      </dgm:t>
    </dgm:pt>
    <dgm:pt modelId="{61C845A3-2C6B-427E-B21C-3B563751AE84}" type="parTrans" cxnId="{6B81A3A4-CB1E-479F-A6D7-4F822CD818B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073B8058-8977-48FC-94C6-21126F1F695C}" type="sibTrans" cxnId="{6B81A3A4-CB1E-479F-A6D7-4F822CD818B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sz="900" b="1">
            <a:latin typeface="Arial Narrow" panose="020B0606020202030204" pitchFamily="34" charset="0"/>
          </a:endParaRPr>
        </a:p>
      </dgm:t>
    </dgm:pt>
    <dgm:pt modelId="{0CC64A0F-0146-4621-9476-9CEF05332483}">
      <dgm:prSet custT="1"/>
      <dgm:spPr>
        <a:xfrm>
          <a:off x="3114968" y="219472"/>
          <a:ext cx="1235598" cy="725206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5. Realizace aktivity/</a:t>
          </a:r>
        </a:p>
        <a:p>
          <a:pPr>
            <a:spcAft>
              <a:spcPts val="0"/>
            </a:spcAft>
          </a:pPr>
          <a:r>
            <a:rPr lang="cs-CZ" sz="9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projektu</a:t>
          </a:r>
        </a:p>
      </dgm:t>
    </dgm:pt>
    <dgm:pt modelId="{F537B5CF-98DE-4A7A-B959-B6B4AD80F364}" type="parTrans" cxnId="{E57D0AFA-2B0F-4E81-AA2E-C30EB1891F1B}">
      <dgm:prSet/>
      <dgm:spPr/>
      <dgm:t>
        <a:bodyPr/>
        <a:lstStyle/>
        <a:p>
          <a:endParaRPr lang="cs-CZ" sz="900"/>
        </a:p>
      </dgm:t>
    </dgm:pt>
    <dgm:pt modelId="{FE5B4AAF-6B85-4447-A8FF-B55E329A14D6}" type="sibTrans" cxnId="{E57D0AFA-2B0F-4E81-AA2E-C30EB1891F1B}">
      <dgm:prSet/>
      <dgm:spPr/>
      <dgm:t>
        <a:bodyPr/>
        <a:lstStyle/>
        <a:p>
          <a:endParaRPr lang="cs-CZ" sz="900"/>
        </a:p>
      </dgm:t>
    </dgm:pt>
    <dgm:pt modelId="{0AA9D9C1-D14E-48CC-A4E6-E7B4A4AF89F4}" type="pres">
      <dgm:prSet presAssocID="{0D5C47E2-2C32-40D5-B814-564FC72D9A00}" presName="Name0" presStyleCnt="0">
        <dgm:presLayoutVars>
          <dgm:dir/>
          <dgm:resizeHandles val="exact"/>
        </dgm:presLayoutVars>
      </dgm:prSet>
      <dgm:spPr/>
    </dgm:pt>
    <dgm:pt modelId="{32998F81-96FF-42CB-8895-1C69AD9C0190}" type="pres">
      <dgm:prSet presAssocID="{D175CC52-2A9C-4180-B93F-D92C868A83F5}" presName="parTxOnly" presStyleLbl="node1" presStyleIdx="0" presStyleCnt="5" custScaleX="85084" custScaleY="14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cs-CZ"/>
        </a:p>
      </dgm:t>
    </dgm:pt>
    <dgm:pt modelId="{E92D2AC5-F02A-4FF3-BABA-BA73F29B23DC}" type="pres">
      <dgm:prSet presAssocID="{783C632C-5B10-471A-B6A8-01E2B6F923AD}" presName="parSpace" presStyleCnt="0"/>
      <dgm:spPr/>
    </dgm:pt>
    <dgm:pt modelId="{168FA976-7C6A-449C-80FE-960589213252}" type="pres">
      <dgm:prSet presAssocID="{60C5B727-23F1-4775-8E05-CD3EC55D40A5}" presName="parTxOnly" presStyleLbl="node1" presStyleIdx="1" presStyleCnt="5" custScaleX="103570" custScaleY="14234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cs-CZ"/>
        </a:p>
      </dgm:t>
    </dgm:pt>
    <dgm:pt modelId="{F210CBBA-147E-499B-A2A2-A3B2CFFEBC6D}" type="pres">
      <dgm:prSet presAssocID="{2FF0D9DB-D883-451C-B0B1-851692329E10}" presName="parSpace" presStyleCnt="0"/>
      <dgm:spPr/>
    </dgm:pt>
    <dgm:pt modelId="{AE0FAB1D-B522-4BF8-A7B2-CC495BB0F92B}" type="pres">
      <dgm:prSet presAssocID="{29B0ED0C-E7A3-45E0-BAE7-718895D8A428}" presName="parTxOnly" presStyleLbl="node1" presStyleIdx="2" presStyleCnt="5" custScaleX="115061" custScaleY="14234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cs-CZ"/>
        </a:p>
      </dgm:t>
    </dgm:pt>
    <dgm:pt modelId="{6CCC168C-8910-4E3D-92DA-D913CE886F28}" type="pres">
      <dgm:prSet presAssocID="{1E522ED5-B8BC-4264-8600-03E26F9F2483}" presName="parSpace" presStyleCnt="0"/>
      <dgm:spPr/>
    </dgm:pt>
    <dgm:pt modelId="{83EDCCD6-1F79-43C4-B3CC-8DD0F97CF2D1}" type="pres">
      <dgm:prSet presAssocID="{0CC64A0F-0146-4621-9476-9CEF05332483}" presName="parTxOnly" presStyleLbl="node1" presStyleIdx="3" presStyleCnt="5" custScaleX="97013" custScaleY="142349" custLinFactNeighborX="3777" custLinFactNeighborY="188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cs-CZ"/>
        </a:p>
      </dgm:t>
    </dgm:pt>
    <dgm:pt modelId="{BBE692AF-05ED-4370-B39B-3D1562CDBC08}" type="pres">
      <dgm:prSet presAssocID="{FE5B4AAF-6B85-4447-A8FF-B55E329A14D6}" presName="parSpace" presStyleCnt="0"/>
      <dgm:spPr/>
    </dgm:pt>
    <dgm:pt modelId="{422E038D-EE7F-43C9-A0E1-A9138A093AFA}" type="pres">
      <dgm:prSet presAssocID="{219982EB-E707-4CD0-8184-B4996D3C8448}" presName="parTxOnly" presStyleLbl="node1" presStyleIdx="4" presStyleCnt="5" custScaleX="114814" custScaleY="14234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cs-CZ"/>
        </a:p>
      </dgm:t>
    </dgm:pt>
  </dgm:ptLst>
  <dgm:cxnLst>
    <dgm:cxn modelId="{9868113D-CC80-4F4A-8DAE-7E929B23F2EB}" type="presOf" srcId="{0CC64A0F-0146-4621-9476-9CEF05332483}" destId="{83EDCCD6-1F79-43C4-B3CC-8DD0F97CF2D1}" srcOrd="0" destOrd="0" presId="urn:microsoft.com/office/officeart/2005/8/layout/hChevron3"/>
    <dgm:cxn modelId="{465EDE49-A785-4133-BE7D-2860DC65D702}" srcId="{0D5C47E2-2C32-40D5-B814-564FC72D9A00}" destId="{29B0ED0C-E7A3-45E0-BAE7-718895D8A428}" srcOrd="2" destOrd="0" parTransId="{7DC02CFB-A685-401A-BAA3-70534C21B290}" sibTransId="{1E522ED5-B8BC-4264-8600-03E26F9F2483}"/>
    <dgm:cxn modelId="{75459612-BBCE-4FC9-869A-FBA10C61B20F}" srcId="{0D5C47E2-2C32-40D5-B814-564FC72D9A00}" destId="{D175CC52-2A9C-4180-B93F-D92C868A83F5}" srcOrd="0" destOrd="0" parTransId="{1C697BD7-EB55-4B64-8DEB-655E45B9639C}" sibTransId="{783C632C-5B10-471A-B6A8-01E2B6F923AD}"/>
    <dgm:cxn modelId="{408D6EAD-EDF2-4A03-BF1C-DE2ABF042CD8}" srcId="{0D5C47E2-2C32-40D5-B814-564FC72D9A00}" destId="{60C5B727-23F1-4775-8E05-CD3EC55D40A5}" srcOrd="1" destOrd="0" parTransId="{4A5F5523-2016-4C1F-BBB2-8F1D6D0908D8}" sibTransId="{2FF0D9DB-D883-451C-B0B1-851692329E10}"/>
    <dgm:cxn modelId="{F7D9786B-1EA8-4F92-A85C-9BA56434C6A0}" type="presOf" srcId="{219982EB-E707-4CD0-8184-B4996D3C8448}" destId="{422E038D-EE7F-43C9-A0E1-A9138A093AFA}" srcOrd="0" destOrd="0" presId="urn:microsoft.com/office/officeart/2005/8/layout/hChevron3"/>
    <dgm:cxn modelId="{6B81A3A4-CB1E-479F-A6D7-4F822CD818BB}" srcId="{0D5C47E2-2C32-40D5-B814-564FC72D9A00}" destId="{219982EB-E707-4CD0-8184-B4996D3C8448}" srcOrd="4" destOrd="0" parTransId="{61C845A3-2C6B-427E-B21C-3B563751AE84}" sibTransId="{073B8058-8977-48FC-94C6-21126F1F695C}"/>
    <dgm:cxn modelId="{ED5783E9-4306-4D79-9C0A-B9E2BD49E787}" type="presOf" srcId="{0D5C47E2-2C32-40D5-B814-564FC72D9A00}" destId="{0AA9D9C1-D14E-48CC-A4E6-E7B4A4AF89F4}" srcOrd="0" destOrd="0" presId="urn:microsoft.com/office/officeart/2005/8/layout/hChevron3"/>
    <dgm:cxn modelId="{E57D0AFA-2B0F-4E81-AA2E-C30EB1891F1B}" srcId="{0D5C47E2-2C32-40D5-B814-564FC72D9A00}" destId="{0CC64A0F-0146-4621-9476-9CEF05332483}" srcOrd="3" destOrd="0" parTransId="{F537B5CF-98DE-4A7A-B959-B6B4AD80F364}" sibTransId="{FE5B4AAF-6B85-4447-A8FF-B55E329A14D6}"/>
    <dgm:cxn modelId="{1FA43FD1-FB8F-44D2-908F-15090551792D}" type="presOf" srcId="{60C5B727-23F1-4775-8E05-CD3EC55D40A5}" destId="{168FA976-7C6A-449C-80FE-960589213252}" srcOrd="0" destOrd="0" presId="urn:microsoft.com/office/officeart/2005/8/layout/hChevron3"/>
    <dgm:cxn modelId="{50671F6B-D2B4-46C9-A84B-D06BD392AD06}" type="presOf" srcId="{D175CC52-2A9C-4180-B93F-D92C868A83F5}" destId="{32998F81-96FF-42CB-8895-1C69AD9C0190}" srcOrd="0" destOrd="0" presId="urn:microsoft.com/office/officeart/2005/8/layout/hChevron3"/>
    <dgm:cxn modelId="{128F14D1-31C8-44E2-830A-AE0ACEFC67A6}" type="presOf" srcId="{29B0ED0C-E7A3-45E0-BAE7-718895D8A428}" destId="{AE0FAB1D-B522-4BF8-A7B2-CC495BB0F92B}" srcOrd="0" destOrd="0" presId="urn:microsoft.com/office/officeart/2005/8/layout/hChevron3"/>
    <dgm:cxn modelId="{D4301FA2-4364-4943-8AA8-DF20CDCF1A16}" type="presParOf" srcId="{0AA9D9C1-D14E-48CC-A4E6-E7B4A4AF89F4}" destId="{32998F81-96FF-42CB-8895-1C69AD9C0190}" srcOrd="0" destOrd="0" presId="urn:microsoft.com/office/officeart/2005/8/layout/hChevron3"/>
    <dgm:cxn modelId="{6F5B02E1-E66C-4CA6-9B81-D73E89D40B9C}" type="presParOf" srcId="{0AA9D9C1-D14E-48CC-A4E6-E7B4A4AF89F4}" destId="{E92D2AC5-F02A-4FF3-BABA-BA73F29B23DC}" srcOrd="1" destOrd="0" presId="urn:microsoft.com/office/officeart/2005/8/layout/hChevron3"/>
    <dgm:cxn modelId="{5BF7D807-D20C-4B00-BBE6-17C34414219E}" type="presParOf" srcId="{0AA9D9C1-D14E-48CC-A4E6-E7B4A4AF89F4}" destId="{168FA976-7C6A-449C-80FE-960589213252}" srcOrd="2" destOrd="0" presId="urn:microsoft.com/office/officeart/2005/8/layout/hChevron3"/>
    <dgm:cxn modelId="{5EA1C354-3BC7-48F4-BF5A-C3FC9A762D41}" type="presParOf" srcId="{0AA9D9C1-D14E-48CC-A4E6-E7B4A4AF89F4}" destId="{F210CBBA-147E-499B-A2A2-A3B2CFFEBC6D}" srcOrd="3" destOrd="0" presId="urn:microsoft.com/office/officeart/2005/8/layout/hChevron3"/>
    <dgm:cxn modelId="{2DB4D019-29B8-4117-A2BD-5E70CE7A0771}" type="presParOf" srcId="{0AA9D9C1-D14E-48CC-A4E6-E7B4A4AF89F4}" destId="{AE0FAB1D-B522-4BF8-A7B2-CC495BB0F92B}" srcOrd="4" destOrd="0" presId="urn:microsoft.com/office/officeart/2005/8/layout/hChevron3"/>
    <dgm:cxn modelId="{F99992EB-CC0A-4763-A1FA-62418A62B153}" type="presParOf" srcId="{0AA9D9C1-D14E-48CC-A4E6-E7B4A4AF89F4}" destId="{6CCC168C-8910-4E3D-92DA-D913CE886F28}" srcOrd="5" destOrd="0" presId="urn:microsoft.com/office/officeart/2005/8/layout/hChevron3"/>
    <dgm:cxn modelId="{94D66768-9CE6-415F-93D3-DFAE9DCA8940}" type="presParOf" srcId="{0AA9D9C1-D14E-48CC-A4E6-E7B4A4AF89F4}" destId="{83EDCCD6-1F79-43C4-B3CC-8DD0F97CF2D1}" srcOrd="6" destOrd="0" presId="urn:microsoft.com/office/officeart/2005/8/layout/hChevron3"/>
    <dgm:cxn modelId="{668D4197-DE46-449E-8C99-60CB9A1C5CC9}" type="presParOf" srcId="{0AA9D9C1-D14E-48CC-A4E6-E7B4A4AF89F4}" destId="{BBE692AF-05ED-4370-B39B-3D1562CDBC08}" srcOrd="7" destOrd="0" presId="urn:microsoft.com/office/officeart/2005/8/layout/hChevron3"/>
    <dgm:cxn modelId="{FAAE14AC-6C00-4CAB-B653-E08C20836E3B}" type="presParOf" srcId="{0AA9D9C1-D14E-48CC-A4E6-E7B4A4AF89F4}" destId="{422E038D-EE7F-43C9-A0E1-A9138A093AF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94E5-C2C7-4B8E-B2D1-100D21DFEF6A}">
      <dsp:nvSpPr>
        <dsp:cNvPr id="0" name=""/>
        <dsp:cNvSpPr/>
      </dsp:nvSpPr>
      <dsp:spPr>
        <a:xfrm>
          <a:off x="8036" y="0"/>
          <a:ext cx="2402085" cy="1690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Etapa 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Analytická část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- rozbor dat, popis stavu  v území</a:t>
          </a:r>
          <a:endParaRPr lang="cs-CZ" sz="1600" kern="1200" dirty="0"/>
        </a:p>
      </dsp:txBody>
      <dsp:txXfrm>
        <a:off x="57537" y="49501"/>
        <a:ext cx="2303083" cy="1591084"/>
      </dsp:txXfrm>
    </dsp:sp>
    <dsp:sp modelId="{CBA58B2E-7C80-4404-8982-8FE797C60984}">
      <dsp:nvSpPr>
        <dsp:cNvPr id="0" name=""/>
        <dsp:cNvSpPr/>
      </dsp:nvSpPr>
      <dsp:spPr>
        <a:xfrm>
          <a:off x="2650331" y="547184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650331" y="666327"/>
        <a:ext cx="356469" cy="357431"/>
      </dsp:txXfrm>
    </dsp:sp>
    <dsp:sp modelId="{13AD032C-58DD-44E7-9309-CF2957787C1D}">
      <dsp:nvSpPr>
        <dsp:cNvPr id="0" name=""/>
        <dsp:cNvSpPr/>
      </dsp:nvSpPr>
      <dsp:spPr>
        <a:xfrm>
          <a:off x="3370957" y="0"/>
          <a:ext cx="2402085" cy="1690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Etapa 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Návrhová část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>
              <a:solidFill>
                <a:schemeClr val="bg1"/>
              </a:solidFill>
            </a:rPr>
            <a:t>- popis čeho a jak má být dosaženo</a:t>
          </a:r>
          <a:endParaRPr lang="cs-CZ" sz="1600" b="0" kern="1200" dirty="0">
            <a:solidFill>
              <a:schemeClr val="bg1"/>
            </a:solidFill>
          </a:endParaRPr>
        </a:p>
      </dsp:txBody>
      <dsp:txXfrm>
        <a:off x="3420458" y="49501"/>
        <a:ext cx="2303083" cy="1591084"/>
      </dsp:txXfrm>
    </dsp:sp>
    <dsp:sp modelId="{30D7222F-1E5B-47B2-9AFB-A2E30AD5720F}">
      <dsp:nvSpPr>
        <dsp:cNvPr id="0" name=""/>
        <dsp:cNvSpPr/>
      </dsp:nvSpPr>
      <dsp:spPr>
        <a:xfrm>
          <a:off x="6013251" y="547184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6013251" y="666327"/>
        <a:ext cx="356469" cy="357431"/>
      </dsp:txXfrm>
    </dsp:sp>
    <dsp:sp modelId="{B50BE68E-3C9F-4A77-A2A6-D2FFEB75581B}">
      <dsp:nvSpPr>
        <dsp:cNvPr id="0" name=""/>
        <dsp:cNvSpPr/>
      </dsp:nvSpPr>
      <dsp:spPr>
        <a:xfrm>
          <a:off x="6733877" y="0"/>
          <a:ext cx="2402085" cy="1690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Etapa III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rgbClr val="002060"/>
              </a:solidFill>
            </a:rPr>
            <a:t>Implementační část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- Akční plán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- Zásobník projektů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- Indikátory</a:t>
          </a:r>
          <a:endParaRPr lang="cs-CZ" sz="1600" kern="1200" dirty="0"/>
        </a:p>
      </dsp:txBody>
      <dsp:txXfrm>
        <a:off x="6783378" y="49501"/>
        <a:ext cx="2303083" cy="1591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94E5-C2C7-4B8E-B2D1-100D21DFEF6A}">
      <dsp:nvSpPr>
        <dsp:cNvPr id="0" name=""/>
        <dsp:cNvSpPr/>
      </dsp:nvSpPr>
      <dsp:spPr>
        <a:xfrm>
          <a:off x="4464" y="426750"/>
          <a:ext cx="1384101" cy="830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Pracovní skupiny</a:t>
          </a:r>
          <a:endParaRPr lang="cs-CZ" sz="1600" kern="1200" dirty="0"/>
        </a:p>
      </dsp:txBody>
      <dsp:txXfrm>
        <a:off x="28787" y="451073"/>
        <a:ext cx="1335455" cy="781814"/>
      </dsp:txXfrm>
    </dsp:sp>
    <dsp:sp modelId="{CBA58B2E-7C80-4404-8982-8FE797C60984}">
      <dsp:nvSpPr>
        <dsp:cNvPr id="0" name=""/>
        <dsp:cNvSpPr/>
      </dsp:nvSpPr>
      <dsp:spPr>
        <a:xfrm>
          <a:off x="1526976" y="670351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1526976" y="739002"/>
        <a:ext cx="205400" cy="205955"/>
      </dsp:txXfrm>
    </dsp:sp>
    <dsp:sp modelId="{13AD032C-58DD-44E7-9309-CF2957787C1D}">
      <dsp:nvSpPr>
        <dsp:cNvPr id="0" name=""/>
        <dsp:cNvSpPr/>
      </dsp:nvSpPr>
      <dsp:spPr>
        <a:xfrm>
          <a:off x="1942207" y="426750"/>
          <a:ext cx="1384101" cy="830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Koordinační výbor</a:t>
          </a:r>
          <a:endParaRPr lang="cs-CZ" sz="1600" b="0" kern="1200" dirty="0"/>
        </a:p>
      </dsp:txBody>
      <dsp:txXfrm>
        <a:off x="1966530" y="451073"/>
        <a:ext cx="1335455" cy="781814"/>
      </dsp:txXfrm>
    </dsp:sp>
    <dsp:sp modelId="{30D7222F-1E5B-47B2-9AFB-A2E30AD5720F}">
      <dsp:nvSpPr>
        <dsp:cNvPr id="0" name=""/>
        <dsp:cNvSpPr/>
      </dsp:nvSpPr>
      <dsp:spPr>
        <a:xfrm>
          <a:off x="3466447" y="670351"/>
          <a:ext cx="297094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3466447" y="739002"/>
        <a:ext cx="207966" cy="205955"/>
      </dsp:txXfrm>
    </dsp:sp>
    <dsp:sp modelId="{B50BE68E-3C9F-4A77-A2A6-D2FFEB75581B}">
      <dsp:nvSpPr>
        <dsp:cNvPr id="0" name=""/>
        <dsp:cNvSpPr/>
      </dsp:nvSpPr>
      <dsp:spPr>
        <a:xfrm>
          <a:off x="3886864" y="426750"/>
          <a:ext cx="1384101" cy="830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Garant</a:t>
          </a:r>
          <a:endParaRPr lang="cs-CZ" sz="1600" kern="1200" dirty="0"/>
        </a:p>
      </dsp:txBody>
      <dsp:txXfrm>
        <a:off x="3911187" y="451073"/>
        <a:ext cx="1335455" cy="781814"/>
      </dsp:txXfrm>
    </dsp:sp>
    <dsp:sp modelId="{871AA723-F266-4728-8199-8F12AAFB3BA0}">
      <dsp:nvSpPr>
        <dsp:cNvPr id="0" name=""/>
        <dsp:cNvSpPr/>
      </dsp:nvSpPr>
      <dsp:spPr>
        <a:xfrm>
          <a:off x="5410801" y="670351"/>
          <a:ext cx="296451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5410801" y="739002"/>
        <a:ext cx="207516" cy="205955"/>
      </dsp:txXfrm>
    </dsp:sp>
    <dsp:sp modelId="{4EC4CBDE-BA1C-4B71-A24C-F8657E2656C4}">
      <dsp:nvSpPr>
        <dsp:cNvPr id="0" name=""/>
        <dsp:cNvSpPr/>
      </dsp:nvSpPr>
      <dsp:spPr>
        <a:xfrm>
          <a:off x="5830308" y="426750"/>
          <a:ext cx="1384101" cy="830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Rada města Zlína</a:t>
          </a:r>
          <a:endParaRPr lang="cs-CZ" sz="1600" kern="1200" dirty="0"/>
        </a:p>
      </dsp:txBody>
      <dsp:txXfrm>
        <a:off x="5854631" y="451073"/>
        <a:ext cx="1335455" cy="781814"/>
      </dsp:txXfrm>
    </dsp:sp>
    <dsp:sp modelId="{F6740A3D-C047-4432-87EC-6431D5462F18}">
      <dsp:nvSpPr>
        <dsp:cNvPr id="0" name=""/>
        <dsp:cNvSpPr/>
      </dsp:nvSpPr>
      <dsp:spPr>
        <a:xfrm>
          <a:off x="7349666" y="670351"/>
          <a:ext cx="286742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7349666" y="739002"/>
        <a:ext cx="200719" cy="205955"/>
      </dsp:txXfrm>
    </dsp:sp>
    <dsp:sp modelId="{18642D4E-A3F6-41B6-9DC0-083D60BF159F}">
      <dsp:nvSpPr>
        <dsp:cNvPr id="0" name=""/>
        <dsp:cNvSpPr/>
      </dsp:nvSpPr>
      <dsp:spPr>
        <a:xfrm>
          <a:off x="7755433" y="426750"/>
          <a:ext cx="1384101" cy="830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Zastupitelstvo města Zlína</a:t>
          </a:r>
          <a:endParaRPr lang="cs-CZ" sz="1600" kern="1200" dirty="0"/>
        </a:p>
      </dsp:txBody>
      <dsp:txXfrm>
        <a:off x="7779756" y="451073"/>
        <a:ext cx="1335455" cy="781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8F81-96FF-42CB-8895-1C69AD9C0190}">
      <dsp:nvSpPr>
        <dsp:cNvPr id="0" name=""/>
        <dsp:cNvSpPr/>
      </dsp:nvSpPr>
      <dsp:spPr>
        <a:xfrm>
          <a:off x="1290" y="209849"/>
          <a:ext cx="1083665" cy="725206"/>
        </a:xfrm>
        <a:prstGeom prst="homePlate">
          <a:avLst/>
        </a:prstGeom>
        <a:solidFill>
          <a:srgbClr val="4BACC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1. Návrh aktivity/projektu</a:t>
          </a:r>
        </a:p>
      </dsp:txBody>
      <dsp:txXfrm>
        <a:off x="1290" y="209849"/>
        <a:ext cx="902364" cy="725206"/>
      </dsp:txXfrm>
    </dsp:sp>
    <dsp:sp modelId="{168FA976-7C6A-449C-80FE-960589213252}">
      <dsp:nvSpPr>
        <dsp:cNvPr id="0" name=""/>
        <dsp:cNvSpPr/>
      </dsp:nvSpPr>
      <dsp:spPr>
        <a:xfrm>
          <a:off x="830227" y="209849"/>
          <a:ext cx="1319110" cy="725206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2. Posouzení návrhu aktivity/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projektu</a:t>
          </a:r>
        </a:p>
      </dsp:txBody>
      <dsp:txXfrm>
        <a:off x="1192830" y="209849"/>
        <a:ext cx="593904" cy="725206"/>
      </dsp:txXfrm>
    </dsp:sp>
    <dsp:sp modelId="{AE0FAB1D-B522-4BF8-A7B2-CC495BB0F92B}">
      <dsp:nvSpPr>
        <dsp:cNvPr id="0" name=""/>
        <dsp:cNvSpPr/>
      </dsp:nvSpPr>
      <dsp:spPr>
        <a:xfrm>
          <a:off x="1894610" y="209849"/>
          <a:ext cx="1465465" cy="725206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064A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3. Výběr aktivit/projektů do Akčního plánu </a:t>
          </a:r>
        </a:p>
      </dsp:txBody>
      <dsp:txXfrm>
        <a:off x="2257213" y="209849"/>
        <a:ext cx="740259" cy="725206"/>
      </dsp:txXfrm>
    </dsp:sp>
    <dsp:sp modelId="{83EDCCD6-1F79-43C4-B3CC-8DD0F97CF2D1}">
      <dsp:nvSpPr>
        <dsp:cNvPr id="0" name=""/>
        <dsp:cNvSpPr/>
      </dsp:nvSpPr>
      <dsp:spPr>
        <a:xfrm>
          <a:off x="3114968" y="219472"/>
          <a:ext cx="1235598" cy="725206"/>
        </a:xfrm>
        <a:prstGeom prst="chevron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5. Realizace aktivity/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projektu</a:t>
          </a:r>
        </a:p>
      </dsp:txBody>
      <dsp:txXfrm>
        <a:off x="3477571" y="219472"/>
        <a:ext cx="510392" cy="725206"/>
      </dsp:txXfrm>
    </dsp:sp>
    <dsp:sp modelId="{422E038D-EE7F-43C9-A0E1-A9138A093AFA}">
      <dsp:nvSpPr>
        <dsp:cNvPr id="0" name=""/>
        <dsp:cNvSpPr/>
      </dsp:nvSpPr>
      <dsp:spPr>
        <a:xfrm>
          <a:off x="4086217" y="209849"/>
          <a:ext cx="1462319" cy="725206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7964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6. </a:t>
          </a:r>
          <a:r>
            <a:rPr lang="cs-CZ" sz="900" b="1" kern="120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Monitoring aktivity/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900" b="1" kern="120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projektu</a:t>
          </a:r>
        </a:p>
      </dsp:txBody>
      <dsp:txXfrm>
        <a:off x="4448820" y="209849"/>
        <a:ext cx="737113" cy="72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651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2" tIns="47417" rIns="94832" bIns="47417" numCol="1" anchor="t" anchorCtr="0" compatLnSpc="1">
            <a:prstTxWarp prst="textNoShape">
              <a:avLst/>
            </a:prstTxWarp>
          </a:bodyPr>
          <a:lstStyle>
            <a:lvl1pPr defTabSz="948499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9" y="1"/>
            <a:ext cx="2918650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2" tIns="47417" rIns="94832" bIns="47417" numCol="1" anchor="t" anchorCtr="0" compatLnSpc="1">
            <a:prstTxWarp prst="textNoShape">
              <a:avLst/>
            </a:prstTxWarp>
          </a:bodyPr>
          <a:lstStyle>
            <a:lvl1pPr algn="r" defTabSz="948499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019"/>
            <a:ext cx="2918651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2" tIns="47417" rIns="94832" bIns="47417" numCol="1" anchor="b" anchorCtr="0" compatLnSpc="1">
            <a:prstTxWarp prst="textNoShape">
              <a:avLst/>
            </a:prstTxWarp>
          </a:bodyPr>
          <a:lstStyle>
            <a:lvl1pPr defTabSz="948499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9" y="9371019"/>
            <a:ext cx="2918650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2" tIns="47417" rIns="94832" bIns="47417" numCol="1" anchor="b" anchorCtr="0" compatLnSpc="1">
            <a:prstTxWarp prst="textNoShape">
              <a:avLst/>
            </a:prstTxWarp>
          </a:bodyPr>
          <a:lstStyle>
            <a:lvl1pPr algn="r" defTabSz="948499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3994D8-51AC-4753-9E97-B2340402A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60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651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9" y="1"/>
            <a:ext cx="2918650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fld id="{7203CA70-A1F7-406E-8AC7-1826DE2296EF}" type="datetimeFigureOut">
              <a:rPr lang="cs-CZ"/>
              <a:pPr>
                <a:defRPr/>
              </a:pPr>
              <a:t>28.05.2021</a:t>
            </a:fld>
            <a:endParaRPr 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036" y="4685513"/>
            <a:ext cx="5389693" cy="443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019"/>
            <a:ext cx="2918651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9" y="9371019"/>
            <a:ext cx="2918650" cy="4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fld id="{FF84A32A-9DC6-4747-B2C1-DBC2516493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8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2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5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12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5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7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0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857" indent="-342857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856" indent="-285714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2856" indent="-22857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599999" indent="-22857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141" indent="-22857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7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0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01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25354"/>
          </a:xfrm>
          <a:solidFill>
            <a:srgbClr val="002060"/>
          </a:solidFill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1"/>
            <a:ext cx="8219256" cy="521744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80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1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72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1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4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9675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4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8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7" indent="0">
              <a:buNone/>
              <a:defRPr sz="900"/>
            </a:lvl4pPr>
            <a:lvl5pPr marL="1828570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7" indent="0">
              <a:buNone/>
              <a:defRPr sz="900"/>
            </a:lvl8pPr>
            <a:lvl9pPr marL="365714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5" indent="0">
              <a:buNone/>
              <a:defRPr sz="2400"/>
            </a:lvl3pPr>
            <a:lvl4pPr marL="1371427" indent="0">
              <a:buNone/>
              <a:defRPr sz="2000"/>
            </a:lvl4pPr>
            <a:lvl5pPr marL="1828570" indent="0">
              <a:buNone/>
              <a:defRPr sz="2000"/>
            </a:lvl5pPr>
            <a:lvl6pPr marL="2285712" indent="0">
              <a:buNone/>
              <a:defRPr sz="2000"/>
            </a:lvl6pPr>
            <a:lvl7pPr marL="2742855" indent="0">
              <a:buNone/>
              <a:defRPr sz="2000"/>
            </a:lvl7pPr>
            <a:lvl8pPr marL="3199997" indent="0">
              <a:buNone/>
              <a:defRPr sz="2000"/>
            </a:lvl8pPr>
            <a:lvl9pPr marL="365714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7" indent="0">
              <a:buNone/>
              <a:defRPr sz="900"/>
            </a:lvl4pPr>
            <a:lvl5pPr marL="1828570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7" indent="0">
              <a:buNone/>
              <a:defRPr sz="900"/>
            </a:lvl8pPr>
            <a:lvl9pPr marL="365714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0066"/>
          </a:xfrm>
          <a:prstGeom prst="rect">
            <a:avLst/>
          </a:prstGeom>
          <a:solidFill>
            <a:srgbClr val="002060"/>
          </a:solidFill>
        </p:spPr>
        <p:txBody>
          <a:bodyPr vert="horz" lIns="91428" tIns="45715" rIns="91428" bIns="45715" rtlCol="0" anchor="ctr">
            <a:normAutofit/>
          </a:bodyPr>
          <a:lstStyle/>
          <a:p>
            <a:pPr lvl="0" algn="l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6511A0-0745-4D66-B7D3-5BA52303A04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28.05.2021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179461-A2D5-414A-A700-4B15D94F35F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03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285" rtl="0" eaLnBrk="1" latinLnBrk="0" hangingPunct="1">
        <a:spcBef>
          <a:spcPct val="0"/>
        </a:spcBef>
        <a:buNone/>
        <a:defRPr lang="cs-CZ"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9142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6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9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1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4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6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9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1" algn="l" defTabSz="9142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7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F10F40-EF40-4579-934B-6CF2614148D4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28.05.2021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E8E519-BCD7-49FF-A918-1C4D46660366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www.zlin.eu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zlin.eu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578924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Veřejné projednání Strategie rozvoje statutárního města Zlína do roku 2030 - ZLÍN 2030 </a:t>
            </a:r>
            <a:br>
              <a:rPr lang="cs-CZ" sz="3100" b="1" dirty="0"/>
            </a:br>
            <a:r>
              <a:rPr lang="cs-CZ" sz="3100" b="1" dirty="0"/>
              <a:t>26. 5. 2021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/>
              <a:t>Hlavní analytické závěry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04973"/>
              </p:ext>
            </p:extLst>
          </p:nvPr>
        </p:nvGraphicFramePr>
        <p:xfrm>
          <a:off x="719572" y="1844824"/>
          <a:ext cx="7704856" cy="3688080"/>
        </p:xfrm>
        <a:graphic>
          <a:graphicData uri="http://schemas.openxmlformats.org/drawingml/2006/table">
            <a:tbl>
              <a:tblPr/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90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latin typeface="Calibri"/>
                          <a:ea typeface="Times New Roman"/>
                          <a:cs typeface="Times New Roman"/>
                        </a:rPr>
                        <a:t>Tematická oblast</a:t>
                      </a:r>
                      <a:r>
                        <a:rPr lang="cs-CZ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latin typeface="Calibri"/>
                          <a:ea typeface="Times New Roman"/>
                          <a:cs typeface="Times New Roman"/>
                        </a:rPr>
                        <a:t>Vzdělávání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Nabídka možností předškolního vzdělávání je dostatečná. Průměrná vytíženost mateřských škol zřizovaných městem Zlín se pohybuje okolo necelých 93,3 %.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Nabídka možností základního vzdělávání je z kapacitního hlediska dostatečná a to i pro následující roky. Stávající průměrná vytíženost základních škol zřizovaných městem Zlín se pohybuje okolo necelých 80,9 %.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je pestrá nabídka oborů středního vzdělávání (gymnázia s možností 4letého a 8letého studia, 11 středních škol s výběrem oborů ukončených maturitní zkouškou či závěrečnou zkouškou a výučním listem).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se nachází dvě vyšší odborné školy, které nabízejí možnost vyššího odborného studia zakončeného absolutoriem. Zájem o tento typ vzdělání klesá.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působí jedna vysoká škola, Univerzita Tomáši Bati ve Zlíně, která nabízí prezenční i kombinovanou formu studia ukončenou titulem bakalář, magistr a doktor.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Existuje vzájemná spolupráce mezi jednotlivými aktéry v oblasti vzdělávání, kteří působí na území města.</a:t>
                      </a:r>
                      <a:endParaRPr lang="cs-CZ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/>
              <a:t>Hlavní analytické závěry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17355"/>
              </p:ext>
            </p:extLst>
          </p:nvPr>
        </p:nvGraphicFramePr>
        <p:xfrm>
          <a:off x="683568" y="1556792"/>
          <a:ext cx="7776864" cy="4983480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90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latin typeface="Calibri"/>
                          <a:ea typeface="Times New Roman"/>
                          <a:cs typeface="Times New Roman"/>
                        </a:rPr>
                        <a:t>Tematická oblast Bezpečnost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Úroveň kriminality ve Zlíně je dlouhodobě nízká, celkový počet trestných činů poklesl mezi lety 2013 a 2019 o 30,5 % na 1 044 trestných činů v roce 2019. Klesá především počet krádeží a vloupání, naopak násilná kriminalita nebo ostatní majetková kriminalita stagnuje.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Výrazná spolupráce a aktivní činnost k zajištění veřejného pořádku Městské policie Zlín spolu s Územním odborem Policie ČR ve Zlíně.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Většina obyvatel se cítí v místě svého bydliště bezpečně (uvedlo 80,1 % respondentů s trvalým pobytem ve městě v roce 2020).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Největší obavy převládají z výskytu problémových osob v okolí.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Nejnižší pocit bezpečí obyvatel je sledován v lokalitách s vyšší  koncentrací problémových osob (např. na autobusovém a vlakovém nádraží).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Zlín je připraveno zvládat krizové situace. Postup vypořádávání se s krizovou situací definuje Krizový plán a Havarijní plán. Na civilní ochraně obyvatelstva a řešení mimořádných situací se podílí jednotky IZS.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Zvyšující se potřeba zabezpečení kritické informační infrastruktury (zajištění kybernetické bezpečnosti – úřady, nemocnice, školy apod.).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Městská policie Zlín provádí osvětu a podílí se na realizaci projektů a pořádání akcí pro veřejnost zaměřených na prevenci kriminality a sociálně-patologických jevů.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I přes aktivní snahu zvyšovat bezpečnost silniční dopravy dochází k mírnému nárůstu dopravních nehod, což je také důsledkem zvyšování intenzity dopravy.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/>
              <a:t>Hlavní analytické závěry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63548"/>
              </p:ext>
            </p:extLst>
          </p:nvPr>
        </p:nvGraphicFramePr>
        <p:xfrm>
          <a:off x="683568" y="2042160"/>
          <a:ext cx="7776864" cy="3691096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1096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latin typeface="Calibri"/>
                          <a:ea typeface="Times New Roman"/>
                          <a:cs typeface="Times New Roman"/>
                        </a:rPr>
                        <a:t>Tematická oblast Doprava a technická infrastruktura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Zlíně je vysoká intenzita dopravy, která má navíc rostoucí trend. Situace se zlepší po vybudování obchvatu, napojení na D49, výstavbou </a:t>
                      </a:r>
                      <a:r>
                        <a:rPr lang="cs-CZ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Prštenské</a:t>
                      </a: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 příčky, realizací tunelu v centru města.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Hlavní nádraží potřebuje nezbytnou modernizaci (vlakové i autobusové nádraží), stejně jako železniční trať č. 331 Otrokovice – Vizovice (elektrizace a </a:t>
                      </a:r>
                      <a:r>
                        <a:rPr lang="cs-CZ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zdvoukolejnění</a:t>
                      </a: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). SŽDC počítá se zahájením prací v roce 2023 a uvedením do provozu v roce 2027.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 posledním roce došlo k nárůstů osob využívajících MHD.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Poptávka po parkovacích místech ve městě převažuje nabídku parkovacích míst (jak u zaměstnanců/návštěvníků především v centru města, tak u rezidentů v obytných částech města).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je špatný technický stav části chodníků pro pěší.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je nedostatečně rozvinutá cyklistická infrastruktura (časté vedení cyklotras ve společném uličním prostoru s motorovou dopravou a nepropojenost cyklostezek).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Zlíně jsou zajištěny dostatečné dodávky pitné vody ze dvou hlavních zdrojů, na kanalizaci je napojeno 95 % obyvatel.</a:t>
                      </a:r>
                      <a:endParaRPr lang="cs-CZ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/>
              <a:t>Hlavní analytické závěry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47424"/>
              </p:ext>
            </p:extLst>
          </p:nvPr>
        </p:nvGraphicFramePr>
        <p:xfrm>
          <a:off x="693320" y="1700808"/>
          <a:ext cx="7757359" cy="3840480"/>
        </p:xfrm>
        <a:graphic>
          <a:graphicData uri="http://schemas.openxmlformats.org/drawingml/2006/table">
            <a:tbl>
              <a:tblPr/>
              <a:tblGrid>
                <a:gridCol w="775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8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Times New Roman"/>
                          <a:cs typeface="Times New Roman"/>
                        </a:rPr>
                        <a:t>Tematická oblast Územní plánování a urbanismus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Zlín je ojedinělý svou unikátní moderní funkcionalistickou urbanistickou strukturou.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je z části tvořeno rozsáhlou Městskou památkovou zónou zahrnující lokality historického jádra města, bývalé továrny firmy Baťa a obytných čtvrtí převážně z období 1. pol. 20. století (asi 430 ha).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Centrum města je fragmentováno procházejícími silničními komunikacemi s rušnou dopravou.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Industriální Baťův areál v centru města je největší problémovou lokalitou (70 ha). V poslední době prochází východní část Baťova areálu revitalizací a začleňuje se do širšího centra města, také díky umístění řady veřejných institucí. Západní část má průmyslový charakter, podstatná část zůstává nevyužitá.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Nová urbanistická koncepce by měla zohledňovat požadavky moderního univerzitního města a zároveň respektovat základy funkcionalistického urbanismu, který je zdrojem identity Zlína.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Potenciál extenzivního růstu města je limitován vnějšími okolnostmi, alternativy růstu (intenzifikace či přestavba) jsou procesně náročné.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má velký potenciál dalšího rozvoje svých veřejných prostranství.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 posledních letech byla realizována řada úspěšných projektů revitalizace veřejného prostoru.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7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/>
              <a:t>Hlavní analytické závěry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8623"/>
              </p:ext>
            </p:extLst>
          </p:nvPr>
        </p:nvGraphicFramePr>
        <p:xfrm>
          <a:off x="558833" y="1484784"/>
          <a:ext cx="7704856" cy="5256584"/>
        </p:xfrm>
        <a:graphic>
          <a:graphicData uri="http://schemas.openxmlformats.org/drawingml/2006/table">
            <a:tbl>
              <a:tblPr/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Tematická oblast Vstřícné město</a:t>
                      </a:r>
                      <a:endParaRPr lang="cs-CZ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Zlín dlouhodobě vykazuje nižší podíl nezaměstnaných osob oproti Zlínskému kraji.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Zlín je přirozeným centrem dojížďky a vyjížďky za prací s velmi silnými vazbami zejména v rámci okresu (klíčové vazby měst Zlín a Otrokovice a to v obou směrech).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Počet ekonomických subjektů ve městě Zlíně od</a:t>
                      </a:r>
                      <a:r>
                        <a:rPr lang="cs-CZ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roku 2013 zaznamenával růst. V roce 2019 zaznamenal mírný pokles.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Vysoký význam průmyslových odvětví na zaměstnanosti města Zlína, existence tradičních dobře etablovaných odvětví s návaznostmi na aktivity v oblasti vzdělávání, vědy a výzkumu.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Významné projekty Univerzity Tomáše Bati ve Zlíně v oblasti výzkumu, vývoje a inovací jako potenciál rozvoje města Zlína v návaznosti na etablovaná i potenciálně progresivní odvětví.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Zlín a jeho okolí se nachází významné turistické atraktivity.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zpracovává významné strategické či koncepční dokumenty v různých oblastech.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Zlín zavádí systémy a nástroje řízení kvality pro fungování a zlepšování výkonu veřejné správy, připravuje další projekty v této oblasti.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Rozpočet města Zlína je zpracovaný přehlednou </a:t>
                      </a:r>
                      <a:r>
                        <a:rPr lang="cs-CZ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rozklikávací</a:t>
                      </a: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 formou.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vyplácí dotace na podporu různých oblastí činnosti konkrétním subjektům přímo z rozpočtu i v rámci účelových fondů.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K propagaci města a komunikaci město využívá řadu komunikačních prostředků (Magazín Zlín, webové stránky, portály, sociální on-line platformy, mobilní aplikace a další).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má plán uplatňování konceptu Smart City v řízení města.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3. Návrhová část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 smtClean="0"/>
              <a:t>Pracuje s pojmy </a:t>
            </a:r>
            <a:r>
              <a:rPr lang="cs-CZ" sz="1800" b="1" dirty="0" smtClean="0"/>
              <a:t>globální</a:t>
            </a:r>
            <a:r>
              <a:rPr lang="cs-CZ" sz="1800" dirty="0" smtClean="0"/>
              <a:t> </a:t>
            </a:r>
            <a:r>
              <a:rPr lang="cs-CZ" sz="1800" b="1" dirty="0" smtClean="0"/>
              <a:t>vize, globální cíl, tematické oblasti, dílčí vize, strategické cíle, opatření a Akční plán</a:t>
            </a:r>
            <a:r>
              <a:rPr lang="cs-CZ" sz="1800" dirty="0" smtClean="0"/>
              <a:t>, které vycházejí z Metodiky přípravy veřejných strategií (aktualizace 2019), přijaté usnesením vlády ČR č. 71/2019</a:t>
            </a:r>
          </a:p>
          <a:p>
            <a:pPr lvl="1">
              <a:buFont typeface="Arial" pitchFamily="34" charset="0"/>
              <a:buChar char="•"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pic>
        <p:nvPicPr>
          <p:cNvPr id="4" name="Obrázek 2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40871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Hodnota, globální vize, globální cíl</a:t>
            </a:r>
          </a:p>
          <a:p>
            <a:pPr marL="457200" indent="-457200">
              <a:buNone/>
            </a:pPr>
            <a:endParaRPr lang="cs-CZ" sz="2000" b="1" dirty="0" smtClean="0"/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47663" y="1627188"/>
          <a:ext cx="8312150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Dokument" r:id="rId3" imgW="9214171" imgH="5479609" progId="Word.Document.12">
                  <p:embed/>
                </p:oleObj>
              </mc:Choice>
              <mc:Fallback>
                <p:oleObj name="Dokument" r:id="rId3" imgW="9214171" imgH="547960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627188"/>
                        <a:ext cx="8312150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Dílčí vize tematických oblastí</a:t>
            </a:r>
          </a:p>
          <a:p>
            <a:pPr>
              <a:buNone/>
            </a:pPr>
            <a:endParaRPr lang="cs-CZ" sz="1000" b="1" dirty="0" smtClean="0"/>
          </a:p>
          <a:p>
            <a:pPr>
              <a:buNone/>
            </a:pPr>
            <a:r>
              <a:rPr lang="cs-CZ" sz="1400" b="1" dirty="0" smtClean="0"/>
              <a:t>TO KVALITA ŽIVOTA:</a:t>
            </a:r>
            <a:endParaRPr lang="cs-CZ" sz="1400" dirty="0" smtClean="0"/>
          </a:p>
          <a:p>
            <a:pPr>
              <a:buNone/>
            </a:pPr>
            <a:r>
              <a:rPr lang="cs-CZ" sz="1400" i="1" dirty="0" smtClean="0"/>
              <a:t>Zlín – město otevřené pro nové obyvatele, atraktivní pro mladé a rodiny využívající trendy a </a:t>
            </a:r>
            <a:r>
              <a:rPr lang="cs-CZ" sz="1400" i="1" dirty="0" err="1" smtClean="0"/>
              <a:t>benefity</a:t>
            </a:r>
            <a:r>
              <a:rPr lang="cs-CZ" sz="1400" i="1" dirty="0" smtClean="0"/>
              <a:t> z činností s vysokou přidanou hodnotou. Město unikátního urbanismu s respektem k životnímu prostředí, širokou nabídkou volnočasových aktivit, sociálních a zdravotních služeb.</a:t>
            </a:r>
            <a:endParaRPr lang="cs-CZ" sz="1400" dirty="0" smtClean="0"/>
          </a:p>
          <a:p>
            <a:pPr>
              <a:buNone/>
            </a:pPr>
            <a:endParaRPr lang="cs-CZ" sz="1000" b="1" dirty="0" smtClean="0"/>
          </a:p>
          <a:p>
            <a:pPr>
              <a:buNone/>
            </a:pPr>
            <a:r>
              <a:rPr lang="cs-CZ" sz="1400" b="1" dirty="0" smtClean="0"/>
              <a:t>TO VZDĚLÁVÁNÍ:</a:t>
            </a:r>
            <a:endParaRPr lang="cs-CZ" sz="1400" dirty="0" smtClean="0"/>
          </a:p>
          <a:p>
            <a:pPr>
              <a:buNone/>
            </a:pPr>
            <a:r>
              <a:rPr lang="cs-CZ" sz="1400" i="1" dirty="0" smtClean="0"/>
              <a:t>Zlín – město s kvalitními školami nabízející atraktivní moderní vzdělávání ve všech stupních vzdělávání zaměřené na rozvoj osobnosti, kreativity prostřednictvím </a:t>
            </a:r>
            <a:r>
              <a:rPr lang="cs-CZ" sz="1400" i="1" dirty="0" err="1" smtClean="0"/>
              <a:t>multioborovosti</a:t>
            </a:r>
            <a:r>
              <a:rPr lang="cs-CZ" sz="1400" i="1" dirty="0" smtClean="0"/>
              <a:t>, schopnosti adaptovat se na změnu a připravenosti jedince na naplněný život.</a:t>
            </a:r>
            <a:endParaRPr lang="cs-CZ" sz="1400" dirty="0" smtClean="0"/>
          </a:p>
          <a:p>
            <a:pPr>
              <a:buNone/>
            </a:pPr>
            <a:endParaRPr lang="cs-CZ" sz="1000" b="1" dirty="0" smtClean="0"/>
          </a:p>
          <a:p>
            <a:pPr>
              <a:buNone/>
            </a:pPr>
            <a:r>
              <a:rPr lang="cs-CZ" sz="1400" b="1" dirty="0" smtClean="0"/>
              <a:t>TO BEZPEČNOST:</a:t>
            </a:r>
            <a:endParaRPr lang="cs-CZ" sz="1400" dirty="0" smtClean="0"/>
          </a:p>
          <a:p>
            <a:pPr>
              <a:buNone/>
            </a:pPr>
            <a:r>
              <a:rPr lang="cs-CZ" sz="1400" i="1" dirty="0" smtClean="0"/>
              <a:t>Zlín – klidné, bezpečné a pohodové město pro obyvatele, podnikatele, studenty i návštěvníky.</a:t>
            </a:r>
            <a:endParaRPr lang="cs-CZ" sz="1400" dirty="0" smtClean="0"/>
          </a:p>
          <a:p>
            <a:pPr>
              <a:buNone/>
            </a:pPr>
            <a:endParaRPr lang="cs-CZ" sz="1000" b="1" dirty="0" smtClean="0"/>
          </a:p>
          <a:p>
            <a:pPr>
              <a:buNone/>
            </a:pPr>
            <a:r>
              <a:rPr lang="cs-CZ" sz="1400" b="1" dirty="0" smtClean="0"/>
              <a:t>TO DOPRAVA A TECHNICKÁ INFRASTRUKTURA:</a:t>
            </a:r>
            <a:endParaRPr lang="cs-CZ" sz="1400" dirty="0" smtClean="0"/>
          </a:p>
          <a:p>
            <a:pPr>
              <a:buNone/>
            </a:pPr>
            <a:r>
              <a:rPr lang="cs-CZ" sz="1400" i="1" dirty="0" smtClean="0"/>
              <a:t>Zlín – moderní město s přívětivou dopravou – bezpečná, ekologická, zklidněná doprava podporující rozvoj města.</a:t>
            </a:r>
            <a:endParaRPr lang="cs-CZ" sz="1400" dirty="0" smtClean="0"/>
          </a:p>
          <a:p>
            <a:pPr>
              <a:buNone/>
            </a:pPr>
            <a:endParaRPr lang="cs-CZ" sz="1000" b="1" dirty="0" smtClean="0"/>
          </a:p>
          <a:p>
            <a:pPr>
              <a:buNone/>
            </a:pPr>
            <a:r>
              <a:rPr lang="cs-CZ" sz="1400" b="1" dirty="0" smtClean="0"/>
              <a:t>TO ÚZEMNÍ PLÁNOVÁNÍ A URBANISMUS:</a:t>
            </a:r>
            <a:endParaRPr lang="cs-CZ" sz="1400" dirty="0" smtClean="0"/>
          </a:p>
          <a:p>
            <a:pPr>
              <a:buNone/>
            </a:pPr>
            <a:r>
              <a:rPr lang="cs-CZ" sz="1350" i="1" dirty="0" smtClean="0"/>
              <a:t>Zlín = dobře stavěné město – krajské město jedinečné funkcionalistické a moderní architektury, inovativní, s kvalitním veřejným prostorem v zeleni a přívětivé pro všechny generace s dlouhodobým urbanistickým rozvojem.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TO VSTŘÍCNÉ MĚSTO:</a:t>
            </a:r>
            <a:endParaRPr lang="cs-CZ" sz="1400" dirty="0" smtClean="0"/>
          </a:p>
          <a:p>
            <a:pPr>
              <a:buNone/>
            </a:pPr>
            <a:r>
              <a:rPr lang="cs-CZ" sz="1400" i="1" dirty="0" smtClean="0"/>
              <a:t>Zlín – vstřícné město k potřebám současných i budoucích obyvatel VŠECH generací, atraktivní pro podnikatele, město přitažlivé pro české i zahraniční turisty. Město s otevřenou veřejnou správou s moderními prvky řízení.</a:t>
            </a:r>
            <a:endParaRPr lang="cs-CZ" sz="1400" dirty="0" smtClean="0"/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grpSp>
        <p:nvGrpSpPr>
          <p:cNvPr id="36048" name="Skupina 87"/>
          <p:cNvGrpSpPr>
            <a:grpSpLocks/>
          </p:cNvGrpSpPr>
          <p:nvPr/>
        </p:nvGrpSpPr>
        <p:grpSpPr bwMode="auto">
          <a:xfrm>
            <a:off x="107504" y="980728"/>
            <a:ext cx="5791200" cy="5708129"/>
            <a:chOff x="-11" y="7788"/>
            <a:chExt cx="60530" cy="53790"/>
          </a:xfrm>
        </p:grpSpPr>
        <p:sp>
          <p:nvSpPr>
            <p:cNvPr id="16" name="Přímá spojnice 34"/>
            <p:cNvSpPr>
              <a:spLocks noChangeShapeType="1"/>
            </p:cNvSpPr>
            <p:nvPr/>
          </p:nvSpPr>
          <p:spPr bwMode="auto">
            <a:xfrm flipH="1">
              <a:off x="7261" y="20526"/>
              <a:ext cx="0" cy="378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Přímá spojnice 35"/>
            <p:cNvSpPr>
              <a:spLocks noChangeShapeType="1"/>
            </p:cNvSpPr>
            <p:nvPr/>
          </p:nvSpPr>
          <p:spPr bwMode="auto">
            <a:xfrm flipH="1">
              <a:off x="22619" y="20651"/>
              <a:ext cx="83" cy="377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Přímá spojnice 36"/>
            <p:cNvSpPr>
              <a:spLocks noChangeShapeType="1"/>
            </p:cNvSpPr>
            <p:nvPr/>
          </p:nvSpPr>
          <p:spPr bwMode="auto">
            <a:xfrm flipH="1">
              <a:off x="37858" y="25922"/>
              <a:ext cx="114" cy="356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Přímá spojnice 37"/>
            <p:cNvSpPr>
              <a:spLocks noChangeShapeType="1"/>
            </p:cNvSpPr>
            <p:nvPr/>
          </p:nvSpPr>
          <p:spPr bwMode="auto">
            <a:xfrm>
              <a:off x="53245" y="27376"/>
              <a:ext cx="106" cy="34198"/>
            </a:xfrm>
            <a:prstGeom prst="line">
              <a:avLst/>
            </a:prstGeom>
            <a:noFill/>
            <a:ln w="38100">
              <a:solidFill>
                <a:srgbClr val="1737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080" name="Popisek se šipkou dolů 9"/>
            <p:cNvSpPr>
              <a:spLocks noChangeArrowheads="1"/>
            </p:cNvSpPr>
            <p:nvPr/>
          </p:nvSpPr>
          <p:spPr bwMode="auto">
            <a:xfrm>
              <a:off x="36423" y="14574"/>
              <a:ext cx="18227" cy="5174"/>
            </a:xfrm>
            <a:prstGeom prst="downArrowCallout">
              <a:avLst>
                <a:gd name="adj1" fmla="val 68986"/>
                <a:gd name="adj2" fmla="val 62764"/>
                <a:gd name="adj3" fmla="val 20926"/>
                <a:gd name="adj4" fmla="val 64546"/>
              </a:avLst>
            </a:prstGeom>
            <a:solidFill>
              <a:srgbClr val="31859C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GLOBÁLNÍ CÍL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79" name="Obdélník 39"/>
            <p:cNvSpPr>
              <a:spLocks noChangeArrowheads="1"/>
            </p:cNvSpPr>
            <p:nvPr/>
          </p:nvSpPr>
          <p:spPr bwMode="auto">
            <a:xfrm>
              <a:off x="15530" y="20651"/>
              <a:ext cx="14343" cy="6923"/>
            </a:xfrm>
            <a:prstGeom prst="rect">
              <a:avLst/>
            </a:prstGeom>
            <a:gradFill rotWithShape="1">
              <a:gsLst>
                <a:gs pos="0">
                  <a:srgbClr val="769535"/>
                </a:gs>
                <a:gs pos="80000">
                  <a:srgbClr val="9BC348"/>
                </a:gs>
                <a:gs pos="100000">
                  <a:srgbClr val="9CC746"/>
                </a:gs>
              </a:gsLst>
              <a:lin ang="16200000"/>
            </a:gradFill>
            <a:ln w="9525">
              <a:solidFill>
                <a:srgbClr val="4F6228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Tem. oblast B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VZDĚLÁVÁNÍ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78" name="Obdélník 40"/>
            <p:cNvSpPr>
              <a:spLocks noChangeArrowheads="1"/>
            </p:cNvSpPr>
            <p:nvPr/>
          </p:nvSpPr>
          <p:spPr bwMode="auto">
            <a:xfrm>
              <a:off x="30474" y="20704"/>
              <a:ext cx="14327" cy="6772"/>
            </a:xfrm>
            <a:prstGeom prst="rect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Tem. oblast </a:t>
              </a: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C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BEZPEČNOST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077" name="Obdélník 41"/>
            <p:cNvSpPr>
              <a:spLocks noChangeArrowheads="1"/>
            </p:cNvSpPr>
            <p:nvPr/>
          </p:nvSpPr>
          <p:spPr bwMode="auto">
            <a:xfrm>
              <a:off x="98" y="33845"/>
              <a:ext cx="14327" cy="20235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Priority A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A1: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Rodinná a bytová politika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A2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Sociální a zdravotnické služby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A3: 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Kultura, sport a další volnočasové aktivity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A4: 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Životní prostředí a městská zeleň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76" name="Obdélník 49"/>
            <p:cNvSpPr>
              <a:spLocks noChangeArrowheads="1"/>
            </p:cNvSpPr>
            <p:nvPr/>
          </p:nvSpPr>
          <p:spPr bwMode="auto">
            <a:xfrm>
              <a:off x="15534" y="33833"/>
              <a:ext cx="14332" cy="2023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Priority B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B1: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Nabídka vzdělávání 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B2: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Spolupráce aktérů v oblasti vzdělávání 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75" name="Obdélník 53"/>
            <p:cNvSpPr>
              <a:spLocks noChangeArrowheads="1"/>
            </p:cNvSpPr>
            <p:nvPr/>
          </p:nvSpPr>
          <p:spPr bwMode="auto">
            <a:xfrm>
              <a:off x="30654" y="33833"/>
              <a:ext cx="14326" cy="20235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Priority C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C1: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Bezpečnost na úrovni města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C2: 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Krizové řízení města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choběžník 60"/>
            <p:cNvSpPr>
              <a:spLocks/>
            </p:cNvSpPr>
            <p:nvPr/>
          </p:nvSpPr>
          <p:spPr bwMode="auto">
            <a:xfrm>
              <a:off x="36486" y="11181"/>
              <a:ext cx="18227" cy="2836"/>
            </a:xfrm>
            <a:custGeom>
              <a:avLst/>
              <a:gdLst>
                <a:gd name="T0" fmla="*/ 0 w 1822704"/>
                <a:gd name="T1" fmla="*/ 358465 h 358465"/>
                <a:gd name="T2" fmla="*/ 283230 w 1822704"/>
                <a:gd name="T3" fmla="*/ 0 h 358465"/>
                <a:gd name="T4" fmla="*/ 1539474 w 1822704"/>
                <a:gd name="T5" fmla="*/ 0 h 358465"/>
                <a:gd name="T6" fmla="*/ 1822704 w 1822704"/>
                <a:gd name="T7" fmla="*/ 358465 h 358465"/>
                <a:gd name="T8" fmla="*/ 0 w 1822704"/>
                <a:gd name="T9" fmla="*/ 358465 h 358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2704" h="358465">
                  <a:moveTo>
                    <a:pt x="0" y="358465"/>
                  </a:moveTo>
                  <a:lnTo>
                    <a:pt x="283230" y="0"/>
                  </a:lnTo>
                  <a:lnTo>
                    <a:pt x="1539474" y="0"/>
                  </a:lnTo>
                  <a:lnTo>
                    <a:pt x="1822704" y="358465"/>
                  </a:lnTo>
                  <a:lnTo>
                    <a:pt x="0" y="358465"/>
                  </a:lnTo>
                  <a:close/>
                </a:path>
              </a:pathLst>
            </a:custGeom>
            <a:solidFill>
              <a:srgbClr val="21596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073" name="Lichoběžník 4"/>
            <p:cNvSpPr>
              <a:spLocks noChangeArrowheads="1"/>
            </p:cNvSpPr>
            <p:nvPr/>
          </p:nvSpPr>
          <p:spPr bwMode="auto">
            <a:xfrm>
              <a:off x="37507" y="9264"/>
              <a:ext cx="15763" cy="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5826" tIns="15826" rIns="15826" bIns="1582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GLOBÁLNÍ VIZE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72" name="Obdélník 62"/>
            <p:cNvSpPr>
              <a:spLocks noChangeArrowheads="1"/>
            </p:cNvSpPr>
            <p:nvPr/>
          </p:nvSpPr>
          <p:spPr bwMode="auto">
            <a:xfrm>
              <a:off x="46082" y="20704"/>
              <a:ext cx="14326" cy="6672"/>
            </a:xfrm>
            <a:prstGeom prst="rect">
              <a:avLst/>
            </a:prstGeom>
            <a:gradFill rotWithShape="1">
              <a:gsLst>
                <a:gs pos="0">
                  <a:srgbClr val="F18C55"/>
                </a:gs>
                <a:gs pos="50000">
                  <a:srgbClr val="F67B28"/>
                </a:gs>
                <a:gs pos="100000">
                  <a:srgbClr val="E56B17"/>
                </a:gs>
              </a:gsLst>
              <a:lin ang="5400000"/>
            </a:gradFill>
            <a:ln w="6350">
              <a:solidFill>
                <a:srgbClr val="953735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Tem. oblast D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DOPRAVA A TECHNICKÁ INFRASTRUKTURA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071" name="Obdélník 63"/>
            <p:cNvSpPr>
              <a:spLocks noChangeArrowheads="1"/>
            </p:cNvSpPr>
            <p:nvPr/>
          </p:nvSpPr>
          <p:spPr bwMode="auto">
            <a:xfrm>
              <a:off x="46160" y="33833"/>
              <a:ext cx="14327" cy="20235"/>
            </a:xfrm>
            <a:prstGeom prst="rect">
              <a:avLst/>
            </a:prstGeom>
            <a:gradFill rotWithShape="1">
              <a:gsLst>
                <a:gs pos="0">
                  <a:srgbClr val="FBE5D6"/>
                </a:gs>
                <a:gs pos="100000">
                  <a:srgbClr val="F8CBAD"/>
                </a:gs>
              </a:gsLst>
              <a:lin ang="5400000"/>
            </a:gradFill>
            <a:ln w="6350">
              <a:solidFill>
                <a:srgbClr val="ED7D3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Priority D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D1: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Udržitelná mobilita </a:t>
              </a:r>
              <a:endPara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D2:</a:t>
              </a: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Technická infrastruktura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Pravoúhlá spojnice 136"/>
            <p:cNvSpPr>
              <a:spLocks noChangeShapeType="1"/>
            </p:cNvSpPr>
            <p:nvPr/>
          </p:nvSpPr>
          <p:spPr bwMode="auto">
            <a:xfrm rot="16200000" flipH="1">
              <a:off x="48913" y="16371"/>
              <a:ext cx="956" cy="770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Pravoúhlá spojnice 137"/>
            <p:cNvSpPr>
              <a:spLocks noChangeShapeType="1"/>
            </p:cNvSpPr>
            <p:nvPr/>
          </p:nvSpPr>
          <p:spPr bwMode="auto">
            <a:xfrm rot="5400000">
              <a:off x="26010" y="1000"/>
              <a:ext cx="778" cy="3827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Pravoúhlá spojnice 139"/>
            <p:cNvSpPr>
              <a:spLocks noChangeShapeType="1"/>
            </p:cNvSpPr>
            <p:nvPr/>
          </p:nvSpPr>
          <p:spPr bwMode="auto">
            <a:xfrm rot="5400000">
              <a:off x="41109" y="16276"/>
              <a:ext cx="956" cy="789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Pravoúhlá spojnice 142"/>
            <p:cNvSpPr>
              <a:spLocks noChangeShapeType="1"/>
            </p:cNvSpPr>
            <p:nvPr/>
          </p:nvSpPr>
          <p:spPr bwMode="auto">
            <a:xfrm rot="5400000">
              <a:off x="33667" y="8783"/>
              <a:ext cx="903" cy="2283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066" name="Obdélník 143"/>
            <p:cNvSpPr>
              <a:spLocks noChangeArrowheads="1"/>
            </p:cNvSpPr>
            <p:nvPr/>
          </p:nvSpPr>
          <p:spPr bwMode="auto">
            <a:xfrm>
              <a:off x="98" y="20526"/>
              <a:ext cx="14327" cy="6850"/>
            </a:xfrm>
            <a:prstGeom prst="rect">
              <a:avLst/>
            </a:prstGeom>
            <a:gradFill rotWithShape="1">
              <a:gsLst>
                <a:gs pos="0">
                  <a:srgbClr val="9B2D2A"/>
                </a:gs>
                <a:gs pos="80000">
                  <a:srgbClr val="CB3D3A"/>
                </a:gs>
                <a:gs pos="100000">
                  <a:srgbClr val="CE3B37"/>
                </a:gs>
              </a:gsLst>
              <a:lin ang="16200000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Tem. oblast A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KVALITA ŽIVOTA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065" name="Ovál 144"/>
            <p:cNvSpPr>
              <a:spLocks noChangeArrowheads="1"/>
            </p:cNvSpPr>
            <p:nvPr/>
          </p:nvSpPr>
          <p:spPr bwMode="auto">
            <a:xfrm>
              <a:off x="40250" y="7788"/>
              <a:ext cx="10537" cy="271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BC8C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Hodnota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4" name="Obdélník 145"/>
            <p:cNvSpPr>
              <a:spLocks noChangeArrowheads="1"/>
            </p:cNvSpPr>
            <p:nvPr/>
          </p:nvSpPr>
          <p:spPr bwMode="auto">
            <a:xfrm>
              <a:off x="-11" y="27913"/>
              <a:ext cx="14325" cy="2737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DÍLČÍ VIZE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3" name="Obdélník 146"/>
            <p:cNvSpPr>
              <a:spLocks noChangeArrowheads="1"/>
            </p:cNvSpPr>
            <p:nvPr/>
          </p:nvSpPr>
          <p:spPr bwMode="auto">
            <a:xfrm>
              <a:off x="15450" y="27947"/>
              <a:ext cx="14332" cy="2703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DÍLČÍ VIZE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2" name="Obdélník 147"/>
            <p:cNvSpPr>
              <a:spLocks noChangeArrowheads="1"/>
            </p:cNvSpPr>
            <p:nvPr/>
          </p:nvSpPr>
          <p:spPr bwMode="auto">
            <a:xfrm>
              <a:off x="30582" y="27949"/>
              <a:ext cx="14327" cy="2702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DÍLČÍ VIZE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1" name="Obdélník 149"/>
            <p:cNvSpPr>
              <a:spLocks noChangeArrowheads="1"/>
            </p:cNvSpPr>
            <p:nvPr/>
          </p:nvSpPr>
          <p:spPr bwMode="auto">
            <a:xfrm>
              <a:off x="46078" y="27950"/>
              <a:ext cx="14326" cy="2702"/>
            </a:xfrm>
            <a:prstGeom prst="rect">
              <a:avLst/>
            </a:prstGeom>
            <a:gradFill rotWithShape="1">
              <a:gsLst>
                <a:gs pos="0">
                  <a:srgbClr val="FBE5D6"/>
                </a:gs>
                <a:gs pos="100000">
                  <a:srgbClr val="F8CBAD"/>
                </a:gs>
              </a:gsLst>
              <a:lin ang="5400000"/>
            </a:gradFill>
            <a:ln w="6350">
              <a:solidFill>
                <a:srgbClr val="ED7D3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DÍLČÍ VIZE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60" name="Obdélník 152"/>
            <p:cNvSpPr>
              <a:spLocks noChangeArrowheads="1"/>
            </p:cNvSpPr>
            <p:nvPr/>
          </p:nvSpPr>
          <p:spPr bwMode="auto">
            <a:xfrm>
              <a:off x="102" y="31124"/>
              <a:ext cx="14327" cy="2709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STRATEGICKÝ CÍL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9" name="Obdélník 155"/>
            <p:cNvSpPr>
              <a:spLocks noChangeArrowheads="1"/>
            </p:cNvSpPr>
            <p:nvPr/>
          </p:nvSpPr>
          <p:spPr bwMode="auto">
            <a:xfrm>
              <a:off x="15555" y="31133"/>
              <a:ext cx="14332" cy="2702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STRATEGICKÝ CÍL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8" name="Obdélník 156"/>
            <p:cNvSpPr>
              <a:spLocks noChangeArrowheads="1"/>
            </p:cNvSpPr>
            <p:nvPr/>
          </p:nvSpPr>
          <p:spPr bwMode="auto">
            <a:xfrm>
              <a:off x="30686" y="31251"/>
              <a:ext cx="14326" cy="2701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STRATEGICKÝ CÍL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7" name="Obdélník 159"/>
            <p:cNvSpPr>
              <a:spLocks noChangeArrowheads="1"/>
            </p:cNvSpPr>
            <p:nvPr/>
          </p:nvSpPr>
          <p:spPr bwMode="auto">
            <a:xfrm>
              <a:off x="46192" y="31251"/>
              <a:ext cx="14327" cy="2701"/>
            </a:xfrm>
            <a:prstGeom prst="rect">
              <a:avLst/>
            </a:prstGeom>
            <a:gradFill rotWithShape="1">
              <a:gsLst>
                <a:gs pos="0">
                  <a:srgbClr val="FBE5D6"/>
                </a:gs>
                <a:gs pos="100000">
                  <a:srgbClr val="F8CBAD"/>
                </a:gs>
              </a:gsLst>
              <a:lin ang="5400000"/>
            </a:gradFill>
            <a:ln w="6350">
              <a:solidFill>
                <a:srgbClr val="ED7D3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STRATEGICKÝ CÍL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6" name="Obdélník 163"/>
            <p:cNvSpPr>
              <a:spLocks noChangeArrowheads="1"/>
            </p:cNvSpPr>
            <p:nvPr/>
          </p:nvSpPr>
          <p:spPr bwMode="auto">
            <a:xfrm>
              <a:off x="98" y="54537"/>
              <a:ext cx="14327" cy="3214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Opatření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5" name="Obdélník 164"/>
            <p:cNvSpPr>
              <a:spLocks noChangeArrowheads="1"/>
            </p:cNvSpPr>
            <p:nvPr/>
          </p:nvSpPr>
          <p:spPr bwMode="auto">
            <a:xfrm>
              <a:off x="15453" y="54537"/>
              <a:ext cx="14332" cy="320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Opatření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4" name="Obdélník 167"/>
            <p:cNvSpPr>
              <a:spLocks noChangeArrowheads="1"/>
            </p:cNvSpPr>
            <p:nvPr/>
          </p:nvSpPr>
          <p:spPr bwMode="auto">
            <a:xfrm>
              <a:off x="30684" y="54537"/>
              <a:ext cx="14327" cy="3205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Opatření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3" name="Obdélník 168"/>
            <p:cNvSpPr>
              <a:spLocks noChangeArrowheads="1"/>
            </p:cNvSpPr>
            <p:nvPr/>
          </p:nvSpPr>
          <p:spPr bwMode="auto">
            <a:xfrm>
              <a:off x="46192" y="54555"/>
              <a:ext cx="14327" cy="3205"/>
            </a:xfrm>
            <a:prstGeom prst="rect">
              <a:avLst/>
            </a:prstGeom>
            <a:gradFill rotWithShape="1">
              <a:gsLst>
                <a:gs pos="0">
                  <a:srgbClr val="FBE5D6"/>
                </a:gs>
                <a:gs pos="100000">
                  <a:srgbClr val="F8CBAD"/>
                </a:gs>
              </a:gsLst>
              <a:lin ang="5400000"/>
            </a:gradFill>
            <a:ln w="6350">
              <a:solidFill>
                <a:srgbClr val="ED7D3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Opatření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2" name="Obdélník 173"/>
            <p:cNvSpPr>
              <a:spLocks noChangeArrowheads="1"/>
            </p:cNvSpPr>
            <p:nvPr/>
          </p:nvSpPr>
          <p:spPr bwMode="auto">
            <a:xfrm>
              <a:off x="98" y="58363"/>
              <a:ext cx="14327" cy="3215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Aktivity/projekty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1" name="Obdélník 174"/>
            <p:cNvSpPr>
              <a:spLocks noChangeArrowheads="1"/>
            </p:cNvSpPr>
            <p:nvPr/>
          </p:nvSpPr>
          <p:spPr bwMode="auto">
            <a:xfrm>
              <a:off x="15453" y="58359"/>
              <a:ext cx="14332" cy="320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Aktivity/projekty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50" name="Obdélník 175"/>
            <p:cNvSpPr>
              <a:spLocks noChangeArrowheads="1"/>
            </p:cNvSpPr>
            <p:nvPr/>
          </p:nvSpPr>
          <p:spPr bwMode="auto">
            <a:xfrm>
              <a:off x="30695" y="58373"/>
              <a:ext cx="14327" cy="3205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Aktivity/projekty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49" name="Obdélník 176"/>
            <p:cNvSpPr>
              <a:spLocks noChangeArrowheads="1"/>
            </p:cNvSpPr>
            <p:nvPr/>
          </p:nvSpPr>
          <p:spPr bwMode="auto">
            <a:xfrm>
              <a:off x="46188" y="58369"/>
              <a:ext cx="14327" cy="3205"/>
            </a:xfrm>
            <a:prstGeom prst="rect">
              <a:avLst/>
            </a:prstGeom>
            <a:gradFill rotWithShape="1">
              <a:gsLst>
                <a:gs pos="0">
                  <a:srgbClr val="FBE5D6"/>
                </a:gs>
                <a:gs pos="100000">
                  <a:srgbClr val="F8CBAD"/>
                </a:gs>
              </a:gsLst>
              <a:lin ang="5400000"/>
            </a:gradFill>
            <a:ln w="6350">
              <a:solidFill>
                <a:srgbClr val="ED7D3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Aktivity/projekty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032" name="Group 192"/>
          <p:cNvGrpSpPr>
            <a:grpSpLocks/>
          </p:cNvGrpSpPr>
          <p:nvPr/>
        </p:nvGrpSpPr>
        <p:grpSpPr bwMode="auto">
          <a:xfrm>
            <a:off x="6012160" y="2276872"/>
            <a:ext cx="2901547" cy="4458627"/>
            <a:chOff x="-11" y="20490"/>
            <a:chExt cx="29953" cy="46947"/>
          </a:xfrm>
        </p:grpSpPr>
        <p:sp>
          <p:nvSpPr>
            <p:cNvPr id="25" name="Přímá spojnice 179"/>
            <p:cNvSpPr>
              <a:spLocks noChangeShapeType="1"/>
            </p:cNvSpPr>
            <p:nvPr/>
          </p:nvSpPr>
          <p:spPr bwMode="auto">
            <a:xfrm>
              <a:off x="6949" y="21270"/>
              <a:ext cx="201" cy="454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Přímá spojnice 180"/>
            <p:cNvSpPr>
              <a:spLocks noChangeShapeType="1"/>
            </p:cNvSpPr>
            <p:nvPr/>
          </p:nvSpPr>
          <p:spPr bwMode="auto">
            <a:xfrm flipH="1">
              <a:off x="22694" y="20490"/>
              <a:ext cx="339" cy="462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045" name="Obdélník 181"/>
            <p:cNvSpPr>
              <a:spLocks noChangeArrowheads="1"/>
            </p:cNvSpPr>
            <p:nvPr/>
          </p:nvSpPr>
          <p:spPr bwMode="auto">
            <a:xfrm>
              <a:off x="15599" y="21249"/>
              <a:ext cx="14343" cy="7730"/>
            </a:xfrm>
            <a:prstGeom prst="rect">
              <a:avLst/>
            </a:prstGeom>
            <a:solidFill>
              <a:srgbClr val="8538BE"/>
            </a:solidFill>
            <a:ln w="9525">
              <a:solidFill>
                <a:srgbClr val="53247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Tem. oblast F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VSTŘÍCNÉ MĚSTO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044" name="Obdélník 182"/>
            <p:cNvSpPr>
              <a:spLocks noChangeArrowheads="1"/>
            </p:cNvSpPr>
            <p:nvPr/>
          </p:nvSpPr>
          <p:spPr bwMode="auto">
            <a:xfrm>
              <a:off x="-11" y="36413"/>
              <a:ext cx="14325" cy="21988"/>
            </a:xfrm>
            <a:prstGeom prst="rect">
              <a:avLst/>
            </a:prstGeom>
            <a:solidFill>
              <a:srgbClr val="FFF0A3"/>
            </a:solidFill>
            <a:ln w="9525">
              <a:solidFill>
                <a:srgbClr val="D05F1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Priority E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E1: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Urbanismus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E2: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Veřejná prostranství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E3: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Významné areály a objekty celoměstského významu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E4: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Prostorový rozvoj Zlínské aglomerace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43" name="Obdélník 183"/>
            <p:cNvSpPr>
              <a:spLocks noChangeArrowheads="1"/>
            </p:cNvSpPr>
            <p:nvPr/>
          </p:nvSpPr>
          <p:spPr bwMode="auto">
            <a:xfrm>
              <a:off x="15599" y="35655"/>
              <a:ext cx="14332" cy="23137"/>
            </a:xfrm>
            <a:prstGeom prst="rect">
              <a:avLst/>
            </a:prstGeom>
            <a:solidFill>
              <a:srgbClr val="CAA5E5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Priority F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F1: 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Ekonomický rozvoj 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 trh práce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F2: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Vstřícnost města vůči občanům a podnikatelům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F3: 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Implementace </a:t>
              </a:r>
              <a:r>
                <a:rPr kumimoji="0" lang="cs-CZ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eGovernment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 „SMART“ řešení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F4: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Cestovní ruch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F5:</a:t>
              </a: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Komplexní městský marketing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F6: Vnější komunikace a image města</a:t>
              </a:r>
              <a:endPara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Pravoúhlá spojnice 184"/>
            <p:cNvSpPr>
              <a:spLocks noChangeShapeType="1"/>
            </p:cNvSpPr>
            <p:nvPr/>
          </p:nvSpPr>
          <p:spPr bwMode="auto">
            <a:xfrm rot="10800000" flipV="1">
              <a:off x="6679" y="20490"/>
              <a:ext cx="14742" cy="754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Pravoúhlá spojnice 185"/>
            <p:cNvSpPr>
              <a:spLocks noChangeShapeType="1"/>
            </p:cNvSpPr>
            <p:nvPr/>
          </p:nvSpPr>
          <p:spPr bwMode="auto">
            <a:xfrm>
              <a:off x="17829" y="20490"/>
              <a:ext cx="5090" cy="771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040" name="Obdélník 186"/>
            <p:cNvSpPr>
              <a:spLocks noChangeArrowheads="1"/>
            </p:cNvSpPr>
            <p:nvPr/>
          </p:nvSpPr>
          <p:spPr bwMode="auto">
            <a:xfrm>
              <a:off x="-11" y="21249"/>
              <a:ext cx="14327" cy="7582"/>
            </a:xfrm>
            <a:prstGeom prst="rect">
              <a:avLst/>
            </a:prstGeom>
            <a:solidFill>
              <a:srgbClr val="D05F1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Tem. oblast E</a:t>
              </a:r>
              <a:endParaRPr lang="cs-CZ" sz="1000" dirty="0" smtClean="0"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ÚZEMNÍ PLÁNOVÁNÍ</a:t>
              </a: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Times New Roman" pitchFamily="18" charset="0"/>
                  <a:cs typeface="Calibri" pitchFamily="34" charset="0"/>
                </a:rPr>
                <a:t>A URBANISMUS</a:t>
              </a:r>
              <a:endPara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9" name="Obdélník 187"/>
            <p:cNvSpPr>
              <a:spLocks noChangeArrowheads="1"/>
            </p:cNvSpPr>
            <p:nvPr/>
          </p:nvSpPr>
          <p:spPr bwMode="auto">
            <a:xfrm>
              <a:off x="-11" y="29588"/>
              <a:ext cx="14325" cy="2984"/>
            </a:xfrm>
            <a:prstGeom prst="rect">
              <a:avLst/>
            </a:prstGeom>
            <a:solidFill>
              <a:srgbClr val="FFF0A3"/>
            </a:solidFill>
            <a:ln w="9525">
              <a:solidFill>
                <a:srgbClr val="D05F1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DÍLČÍ VIZE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8" name="Obdélník 188"/>
            <p:cNvSpPr>
              <a:spLocks noChangeArrowheads="1"/>
            </p:cNvSpPr>
            <p:nvPr/>
          </p:nvSpPr>
          <p:spPr bwMode="auto">
            <a:xfrm>
              <a:off x="15599" y="29589"/>
              <a:ext cx="14332" cy="3016"/>
            </a:xfrm>
            <a:prstGeom prst="rect">
              <a:avLst/>
            </a:prstGeom>
            <a:solidFill>
              <a:srgbClr val="CAA5E5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DÍLČÍ VIZE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7" name="Obdélník 189"/>
            <p:cNvSpPr>
              <a:spLocks noChangeArrowheads="1"/>
            </p:cNvSpPr>
            <p:nvPr/>
          </p:nvSpPr>
          <p:spPr bwMode="auto">
            <a:xfrm>
              <a:off x="-11" y="33380"/>
              <a:ext cx="14325" cy="3033"/>
            </a:xfrm>
            <a:prstGeom prst="rect">
              <a:avLst/>
            </a:prstGeom>
            <a:solidFill>
              <a:srgbClr val="FFF0A3"/>
            </a:solidFill>
            <a:ln w="9525">
              <a:solidFill>
                <a:srgbClr val="D05F1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STRATEGICKÝ CÍL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6" name="Obdélník 190"/>
            <p:cNvSpPr>
              <a:spLocks noChangeArrowheads="1"/>
            </p:cNvSpPr>
            <p:nvPr/>
          </p:nvSpPr>
          <p:spPr bwMode="auto">
            <a:xfrm>
              <a:off x="15599" y="32622"/>
              <a:ext cx="14332" cy="3241"/>
            </a:xfrm>
            <a:prstGeom prst="rect">
              <a:avLst/>
            </a:prstGeom>
            <a:solidFill>
              <a:srgbClr val="CAA5E5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STRATEGICKÝ CÍL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5" name="Obdélník 191"/>
            <p:cNvSpPr>
              <a:spLocks noChangeArrowheads="1"/>
            </p:cNvSpPr>
            <p:nvPr/>
          </p:nvSpPr>
          <p:spPr bwMode="auto">
            <a:xfrm>
              <a:off x="15599" y="59159"/>
              <a:ext cx="14332" cy="3677"/>
            </a:xfrm>
            <a:prstGeom prst="rect">
              <a:avLst/>
            </a:prstGeom>
            <a:solidFill>
              <a:srgbClr val="CAA5E5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Opatření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4" name="Obdélník 192"/>
            <p:cNvSpPr>
              <a:spLocks noChangeArrowheads="1"/>
            </p:cNvSpPr>
            <p:nvPr/>
          </p:nvSpPr>
          <p:spPr bwMode="auto">
            <a:xfrm>
              <a:off x="-11" y="63708"/>
              <a:ext cx="14325" cy="3673"/>
            </a:xfrm>
            <a:prstGeom prst="rect">
              <a:avLst/>
            </a:prstGeom>
            <a:solidFill>
              <a:srgbClr val="FFF0A3"/>
            </a:solidFill>
            <a:ln w="9525">
              <a:solidFill>
                <a:srgbClr val="D05F1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Aktivity/projekty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33" name="Obdélník 193"/>
            <p:cNvSpPr>
              <a:spLocks noChangeArrowheads="1"/>
            </p:cNvSpPr>
            <p:nvPr/>
          </p:nvSpPr>
          <p:spPr bwMode="auto">
            <a:xfrm>
              <a:off x="15599" y="63708"/>
              <a:ext cx="14332" cy="3729"/>
            </a:xfrm>
            <a:prstGeom prst="rect">
              <a:avLst/>
            </a:prstGeom>
            <a:solidFill>
              <a:srgbClr val="CAA5E5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Aktivity/projekty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085" name="Rectangle 2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6113" name="Rectangle 273"/>
          <p:cNvSpPr>
            <a:spLocks noChangeArrowheads="1"/>
          </p:cNvSpPr>
          <p:nvPr/>
        </p:nvSpPr>
        <p:spPr bwMode="auto">
          <a:xfrm>
            <a:off x="0" y="593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5" name="Obdélník 192"/>
          <p:cNvSpPr>
            <a:spLocks noChangeArrowheads="1"/>
          </p:cNvSpPr>
          <p:nvPr/>
        </p:nvSpPr>
        <p:spPr bwMode="auto">
          <a:xfrm>
            <a:off x="6012160" y="5949280"/>
            <a:ext cx="1387663" cy="348830"/>
          </a:xfrm>
          <a:prstGeom prst="rect">
            <a:avLst/>
          </a:prstGeom>
          <a:solidFill>
            <a:srgbClr val="FFF0A3"/>
          </a:solidFill>
          <a:ln w="9525">
            <a:solidFill>
              <a:srgbClr val="D05F1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Opatření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125" name="Přímá spojnice 32"/>
          <p:cNvSpPr>
            <a:spLocks noChangeShapeType="1"/>
          </p:cNvSpPr>
          <p:nvPr/>
        </p:nvSpPr>
        <p:spPr bwMode="auto">
          <a:xfrm>
            <a:off x="5148064" y="2276872"/>
            <a:ext cx="2200275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Tematická oblast KVALITA ŽIVOTA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17809"/>
              </p:ext>
            </p:extLst>
          </p:nvPr>
        </p:nvGraphicFramePr>
        <p:xfrm>
          <a:off x="822325" y="1481138"/>
          <a:ext cx="7662863" cy="518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Document" r:id="rId3" imgW="7684975" imgH="5660509" progId="Word.Document.12">
                  <p:embed/>
                </p:oleObj>
              </mc:Choice>
              <mc:Fallback>
                <p:oleObj name="Document" r:id="rId3" imgW="7684975" imgH="566050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481138"/>
                        <a:ext cx="7662863" cy="5188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957" y="1579028"/>
            <a:ext cx="8746588" cy="559646"/>
          </a:xfrm>
        </p:spPr>
        <p:txBody>
          <a:bodyPr>
            <a:noAutofit/>
          </a:bodyPr>
          <a:lstStyle/>
          <a:p>
            <a:r>
              <a:rPr lang="cs-CZ" sz="2800" b="1" dirty="0"/>
              <a:t>Veřejné projednání Strategie rozvoje statutárního města Zlína do roku 2030 - ZLÍN 2030 </a:t>
            </a:r>
            <a:br>
              <a:rPr lang="cs-CZ" sz="2800" b="1" dirty="0"/>
            </a:br>
            <a:r>
              <a:rPr lang="cs-CZ" sz="2800" b="1" dirty="0"/>
              <a:t>26. 5. 2021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0929" y="2367997"/>
            <a:ext cx="8588327" cy="34164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400" b="1" dirty="0"/>
              <a:t>Program:</a:t>
            </a:r>
          </a:p>
          <a:p>
            <a:pPr algn="l"/>
            <a:endParaRPr lang="cs-CZ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Úvodní slovo primátora Ing. et Ing. Jiřího Korce (SMZ)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Postup tvorby strategie ZLÍN 2030 – Ing. et Ing. Martin Habuda (SMZ)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Představení finálního návrhu strategie ZLÍN 2030 – RNDr. Jan Beneš (Proces)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Diskuse k finálnímu návrhu strategie ZLÍN 2030 (cca od 17 hodin)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Další postup – Mgr. Marta Linhartová (SMZ)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Závěrečné slovo primátora Ing. et Ing. Jiřího Korce (SMZ)</a:t>
            </a:r>
            <a:endParaRPr lang="cs-CZ" sz="2400" dirty="0"/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12" y="188640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Tematická oblast VZDĚLÁVÁNÍ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14629"/>
              </p:ext>
            </p:extLst>
          </p:nvPr>
        </p:nvGraphicFramePr>
        <p:xfrm>
          <a:off x="755576" y="1484784"/>
          <a:ext cx="770485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Document" r:id="rId3" imgW="8301020" imgH="3543173" progId="Word.Document.12">
                  <p:embed/>
                </p:oleObj>
              </mc:Choice>
              <mc:Fallback>
                <p:oleObj name="Document" r:id="rId3" imgW="8301020" imgH="354317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7704856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Tematická oblast BEZPEČNOST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206244"/>
              </p:ext>
            </p:extLst>
          </p:nvPr>
        </p:nvGraphicFramePr>
        <p:xfrm>
          <a:off x="827583" y="1481138"/>
          <a:ext cx="7649667" cy="367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Dokument" r:id="rId3" imgW="9035244" imgH="3715117" progId="Word.Document.12">
                  <p:embed/>
                </p:oleObj>
              </mc:Choice>
              <mc:Fallback>
                <p:oleObj name="Dokument" r:id="rId3" imgW="9035244" imgH="371511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1481138"/>
                        <a:ext cx="7649667" cy="367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Tematická oblast DOPRAVA A TECHNICKÁ INFRASTRUKTURA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27925"/>
              </p:ext>
            </p:extLst>
          </p:nvPr>
        </p:nvGraphicFramePr>
        <p:xfrm>
          <a:off x="604168" y="1700808"/>
          <a:ext cx="7935664" cy="591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Document" r:id="rId3" imgW="9027554" imgH="5248217" progId="Word.Document.12">
                  <p:embed/>
                </p:oleObj>
              </mc:Choice>
              <mc:Fallback>
                <p:oleObj name="Document" r:id="rId3" imgW="9027554" imgH="524821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68" y="1700808"/>
                        <a:ext cx="7935664" cy="5913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Tematická oblast ÚZEMNÍ PLÁNOVÁNÍ A URBANISMUS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02937"/>
              </p:ext>
            </p:extLst>
          </p:nvPr>
        </p:nvGraphicFramePr>
        <p:xfrm>
          <a:off x="755576" y="1628800"/>
          <a:ext cx="7704856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Dokument" r:id="rId3" imgW="9035244" imgH="4304121" progId="Word.Document.12">
                  <p:embed/>
                </p:oleObj>
              </mc:Choice>
              <mc:Fallback>
                <p:oleObj name="Dokument" r:id="rId3" imgW="9035244" imgH="430412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28800"/>
                        <a:ext cx="7704856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Tematická oblast VSTŘÍCNÉ MĚSTO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74626" y="1556792"/>
          <a:ext cx="7685806" cy="516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Dokument" r:id="rId3" imgW="9035244" imgH="5572496" progId="Word.Document.12">
                  <p:embed/>
                </p:oleObj>
              </mc:Choice>
              <mc:Fallback>
                <p:oleObj name="Dokument" r:id="rId3" imgW="9035244" imgH="557249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26" y="1556792"/>
                        <a:ext cx="7685806" cy="5162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Karty opatření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893256"/>
              </p:ext>
            </p:extLst>
          </p:nvPr>
        </p:nvGraphicFramePr>
        <p:xfrm>
          <a:off x="1907704" y="1426063"/>
          <a:ext cx="7668344" cy="544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Dokument" r:id="rId3" imgW="8405942" imgH="5204188" progId="Word.Document.12">
                  <p:embed/>
                </p:oleObj>
              </mc:Choice>
              <mc:Fallback>
                <p:oleObj name="Dokument" r:id="rId3" imgW="8405942" imgH="520418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26063"/>
                        <a:ext cx="7668344" cy="5448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Strom cílů s </a:t>
            </a:r>
            <a:r>
              <a:rPr lang="cs-CZ" sz="2000" b="1" dirty="0" err="1" smtClean="0"/>
              <a:t>provazbou</a:t>
            </a:r>
            <a:r>
              <a:rPr lang="cs-CZ" sz="2000" b="1" dirty="0" smtClean="0"/>
              <a:t> na identifikované problémy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00013" y="1123950"/>
          <a:ext cx="9024937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Dokument" r:id="rId3" imgW="9047845" imgH="5759710" progId="Word.Document.12">
                  <p:embed/>
                </p:oleObj>
              </mc:Choice>
              <mc:Fallback>
                <p:oleObj name="Dokument" r:id="rId3" imgW="9047845" imgH="575971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123950"/>
                        <a:ext cx="9024937" cy="574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Koincidenční matice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588" y="1533525"/>
          <a:ext cx="9142412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Dokument" r:id="rId3" imgW="9142888" imgH="5323717" progId="Word.Document.12">
                  <p:embed/>
                </p:oleObj>
              </mc:Choice>
              <mc:Fallback>
                <p:oleObj name="Dokument" r:id="rId3" imgW="9142888" imgH="5323717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33525"/>
                        <a:ext cx="9142412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Koincidenční matice</a:t>
            </a:r>
          </a:p>
          <a:p>
            <a:pPr marL="457200" indent="-457200">
              <a:buNone/>
            </a:pPr>
            <a:endParaRPr lang="cs-CZ" sz="1800" b="1" dirty="0" smtClean="0"/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0" y="1556792"/>
          <a:ext cx="9142412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Dokument" r:id="rId3" imgW="9142888" imgH="4607624" progId="Word.Document.12">
                  <p:embed/>
                </p:oleObj>
              </mc:Choice>
              <mc:Fallback>
                <p:oleObj name="Dokument" r:id="rId3" imgW="9142888" imgH="460762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9142412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grpSp>
        <p:nvGrpSpPr>
          <p:cNvPr id="3" name="Skupina 27"/>
          <p:cNvGrpSpPr>
            <a:grpSpLocks noGrp="1"/>
          </p:cNvGrpSpPr>
          <p:nvPr/>
        </p:nvGrpSpPr>
        <p:grpSpPr bwMode="auto">
          <a:xfrm>
            <a:off x="1403648" y="1988840"/>
            <a:ext cx="5976664" cy="2990271"/>
            <a:chOff x="0" y="2857"/>
            <a:chExt cx="56324" cy="15876"/>
          </a:xfrm>
        </p:grpSpPr>
        <p:cxnSp>
          <p:nvCxnSpPr>
            <p:cNvPr id="2" name="Přímá spojnice se šipkou 24"/>
            <p:cNvCxnSpPr>
              <a:cxnSpLocks noChangeShapeType="1"/>
            </p:cNvCxnSpPr>
            <p:nvPr/>
          </p:nvCxnSpPr>
          <p:spPr bwMode="auto">
            <a:xfrm>
              <a:off x="27495" y="4381"/>
              <a:ext cx="5398" cy="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4" name="Skupina 20"/>
            <p:cNvGrpSpPr>
              <a:grpSpLocks/>
            </p:cNvGrpSpPr>
            <p:nvPr/>
          </p:nvGrpSpPr>
          <p:grpSpPr bwMode="auto">
            <a:xfrm>
              <a:off x="0" y="2857"/>
              <a:ext cx="56324" cy="15876"/>
              <a:chOff x="0" y="1397"/>
              <a:chExt cx="56324" cy="15875"/>
            </a:xfrm>
          </p:grpSpPr>
          <p:cxnSp>
            <p:nvCxnSpPr>
              <p:cNvPr id="12" name="Přímá spojnice se šipkou 13"/>
              <p:cNvCxnSpPr>
                <a:cxnSpLocks noChangeShapeType="1"/>
              </p:cNvCxnSpPr>
              <p:nvPr/>
            </p:nvCxnSpPr>
            <p:spPr bwMode="auto">
              <a:xfrm>
                <a:off x="8572" y="2540"/>
                <a:ext cx="273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16" name="Přímá spojnice se šipkou 14"/>
              <p:cNvCxnSpPr>
                <a:cxnSpLocks noChangeShapeType="1"/>
              </p:cNvCxnSpPr>
              <p:nvPr/>
            </p:nvCxnSpPr>
            <p:spPr bwMode="auto">
              <a:xfrm>
                <a:off x="8572" y="8336"/>
                <a:ext cx="279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1" name="Přímá spojnice se šipkou 15"/>
              <p:cNvCxnSpPr>
                <a:cxnSpLocks noChangeShapeType="1"/>
              </p:cNvCxnSpPr>
              <p:nvPr/>
            </p:nvCxnSpPr>
            <p:spPr bwMode="auto">
              <a:xfrm flipV="1">
                <a:off x="8699" y="14000"/>
                <a:ext cx="26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2" name="Přímá spojnice se šipkou 17"/>
              <p:cNvCxnSpPr>
                <a:cxnSpLocks noChangeShapeType="1"/>
              </p:cNvCxnSpPr>
              <p:nvPr/>
            </p:nvCxnSpPr>
            <p:spPr bwMode="auto">
              <a:xfrm>
                <a:off x="19431" y="4277"/>
                <a:ext cx="0" cy="261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grpSp>
            <p:nvGrpSpPr>
              <p:cNvPr id="5" name="Skupina 19"/>
              <p:cNvGrpSpPr>
                <a:grpSpLocks/>
              </p:cNvGrpSpPr>
              <p:nvPr/>
            </p:nvGrpSpPr>
            <p:grpSpPr bwMode="auto">
              <a:xfrm>
                <a:off x="0" y="1397"/>
                <a:ext cx="56324" cy="15875"/>
                <a:chOff x="0" y="1397"/>
                <a:chExt cx="56324" cy="15875"/>
              </a:xfrm>
            </p:grpSpPr>
            <p:grpSp>
              <p:nvGrpSpPr>
                <p:cNvPr id="6" name="Skupina 10"/>
                <p:cNvGrpSpPr>
                  <a:grpSpLocks/>
                </p:cNvGrpSpPr>
                <p:nvPr/>
              </p:nvGrpSpPr>
              <p:grpSpPr bwMode="auto">
                <a:xfrm>
                  <a:off x="0" y="1397"/>
                  <a:ext cx="56324" cy="15875"/>
                  <a:chOff x="0" y="1206"/>
                  <a:chExt cx="56324" cy="15875"/>
                </a:xfrm>
              </p:grpSpPr>
              <p:grpSp>
                <p:nvGrpSpPr>
                  <p:cNvPr id="7" name="Skupina 8"/>
                  <p:cNvGrpSpPr>
                    <a:grpSpLocks/>
                  </p:cNvGrpSpPr>
                  <p:nvPr/>
                </p:nvGrpSpPr>
                <p:grpSpPr bwMode="auto">
                  <a:xfrm>
                    <a:off x="0" y="1206"/>
                    <a:ext cx="56324" cy="15876"/>
                    <a:chOff x="0" y="1206"/>
                    <a:chExt cx="56324" cy="15875"/>
                  </a:xfrm>
                </p:grpSpPr>
                <p:sp>
                  <p:nvSpPr>
                    <p:cNvPr id="31" name="Obdélník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6"/>
                      <a:ext cx="8572" cy="1587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65B5CD"/>
                        </a:gs>
                        <a:gs pos="50000">
                          <a:srgbClr val="45B0CC"/>
                        </a:gs>
                        <a:gs pos="100000">
                          <a:srgbClr val="359FBC"/>
                        </a:gs>
                      </a:gsLst>
                      <a:lin ang="5400000"/>
                    </a:gradFill>
                    <a:ln w="6350">
                      <a:solidFill>
                        <a:srgbClr val="4BACC6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Oddělení koordinace projektů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MMZ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176" name="Obdélník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66" y="1206"/>
                      <a:ext cx="16129" cy="2880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Rada města Zlín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177" name="Obdélník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66" y="6705"/>
                      <a:ext cx="44958" cy="28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8E77AC"/>
                        </a:gs>
                        <a:gs pos="50000">
                          <a:srgbClr val="8061A5"/>
                        </a:gs>
                        <a:gs pos="100000">
                          <a:srgbClr val="705295"/>
                        </a:gs>
                      </a:gsLst>
                      <a:lin ang="5400000"/>
                    </a:gradFill>
                    <a:ln w="6350">
                      <a:solidFill>
                        <a:srgbClr val="8064A2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Strategická skupina Strategie ZLÍN 2030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0" name="Obdélník 9"/>
                  <p:cNvSpPr>
                    <a:spLocks noChangeArrowheads="1"/>
                  </p:cNvSpPr>
                  <p:nvPr/>
                </p:nvSpPr>
                <p:spPr bwMode="auto">
                  <a:xfrm>
                    <a:off x="11366" y="11290"/>
                    <a:ext cx="44958" cy="50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AA263"/>
                      </a:gs>
                      <a:gs pos="50000">
                        <a:srgbClr val="FF953D"/>
                      </a:gs>
                      <a:gs pos="100000">
                        <a:srgbClr val="E5832B"/>
                      </a:gs>
                    </a:gsLst>
                    <a:lin ang="5400000"/>
                  </a:gradFill>
                  <a:ln w="6350">
                    <a:solidFill>
                      <a:srgbClr val="F79646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Odbory a samostatná oddělení MMZ, organizace zřízené nebo založené městem (s majetkovým podílem města), komise/kanceláře místních částí a další aktéři v území (např. nejvýznamnější zaměstnavatelé nebo Zlínský kraj)</a:t>
                    </a:r>
                    <a:endParaRPr kumimoji="0" lang="cs-CZ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8" name="Obdélník 18"/>
                <p:cNvSpPr>
                  <a:spLocks noChangeArrowheads="1"/>
                </p:cNvSpPr>
                <p:nvPr/>
              </p:nvSpPr>
              <p:spPr bwMode="auto">
                <a:xfrm>
                  <a:off x="32893" y="1397"/>
                  <a:ext cx="22987" cy="2880"/>
                </a:xfrm>
                <a:prstGeom prst="rect">
                  <a:avLst/>
                </a:prstGeom>
                <a:gradFill rotWithShape="1">
                  <a:gsLst>
                    <a:gs pos="0">
                      <a:srgbClr val="A6C36F"/>
                    </a:gs>
                    <a:gs pos="50000">
                      <a:srgbClr val="9DC054"/>
                    </a:gs>
                    <a:gs pos="100000">
                      <a:srgbClr val="8CAF44"/>
                    </a:gs>
                  </a:gsLst>
                  <a:lin ang="5400000"/>
                </a:gradFill>
                <a:ln w="6350">
                  <a:solidFill>
                    <a:srgbClr val="9BBB5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Zastupitelstvo města Zlín</a:t>
                  </a: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0" name="Zástupný symbol pro obsah 2"/>
          <p:cNvSpPr txBox="1">
            <a:spLocks/>
          </p:cNvSpPr>
          <p:nvPr/>
        </p:nvSpPr>
        <p:spPr>
          <a:xfrm>
            <a:off x="539552" y="997663"/>
            <a:ext cx="8424936" cy="5877272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/>
          <a:p>
            <a:pPr marL="457200" marR="0" lvl="0" indent="-457200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Implementační část</a:t>
            </a: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Organizační nastavení implementace Strategie ZLÍN 2030</a:t>
            </a: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57" marR="0" lvl="0" indent="-342857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3080" y="1500847"/>
            <a:ext cx="7153421" cy="4389120"/>
          </a:xfrm>
        </p:spPr>
        <p:txBody>
          <a:bodyPr>
            <a:normAutofit/>
          </a:bodyPr>
          <a:lstStyle/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cs-CZ" dirty="0" smtClean="0">
                <a:solidFill>
                  <a:srgbClr val="0070C0"/>
                </a:solidFill>
              </a:rPr>
              <a:t>Vypnutý </a:t>
            </a:r>
            <a:r>
              <a:rPr lang="cs-CZ" dirty="0">
                <a:solidFill>
                  <a:srgbClr val="0070C0"/>
                </a:solidFill>
              </a:rPr>
              <a:t>mikrofon, pokud nehovořím: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r>
              <a:rPr lang="cs-CZ" dirty="0">
                <a:solidFill>
                  <a:srgbClr val="0070C0"/>
                </a:solidFill>
              </a:rPr>
              <a:t>Hlášení o slovo: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r>
              <a:rPr lang="cs-CZ" dirty="0">
                <a:solidFill>
                  <a:srgbClr val="0070C0"/>
                </a:solidFill>
              </a:rPr>
              <a:t>Dotazy do chatu:</a:t>
            </a:r>
          </a:p>
          <a:p>
            <a:pPr algn="l"/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91626" y="1869265"/>
            <a:ext cx="738005" cy="73855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73279" y="2976239"/>
            <a:ext cx="3056353" cy="991959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73279" y="4524565"/>
            <a:ext cx="3056352" cy="99413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3528" y="926328"/>
            <a:ext cx="34294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Pravidla online setkání: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889967"/>
            <a:ext cx="86129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>
                <a:solidFill>
                  <a:srgbClr val="0070C0"/>
                </a:solidFill>
                <a:hlinkClick r:id="rId5"/>
              </a:rPr>
              <a:t>www.zlin.eu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>
                <a:solidFill>
                  <a:srgbClr val="0070C0"/>
                </a:solidFill>
                <a:sym typeface="Symbol" panose="05050102010706020507" pitchFamily="18" charset="2"/>
              </a:rPr>
              <a:t> jsem podnikatel  strategický rozvoj  strategie ZLÍN 2030</a:t>
            </a:r>
            <a:endParaRPr lang="cs-CZ" sz="1700" dirty="0">
              <a:solidFill>
                <a:srgbClr val="0070C0"/>
              </a:solidFill>
            </a:endParaRPr>
          </a:p>
        </p:txBody>
      </p:sp>
      <p:pic>
        <p:nvPicPr>
          <p:cNvPr id="1026" name="Obrázek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57" y="135492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" name="Zástupný symbol pro obsah 2"/>
          <p:cNvSpPr txBox="1">
            <a:spLocks/>
          </p:cNvSpPr>
          <p:nvPr/>
        </p:nvSpPr>
        <p:spPr>
          <a:xfrm>
            <a:off x="539552" y="997663"/>
            <a:ext cx="8424936" cy="5877272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/>
          <a:p>
            <a:pPr marL="457200" marR="0" lvl="0" indent="-457200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Implementační část</a:t>
            </a: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dirty="0" smtClean="0">
                <a:latin typeface="+mn-lt"/>
                <a:cs typeface="+mn-cs"/>
              </a:rPr>
              <a:t>Komunikační plán implementace Strategie ZLÍN 2030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57" marR="0" lvl="0" indent="-342857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231" name="Skupina 2506"/>
          <p:cNvGrpSpPr>
            <a:grpSpLocks/>
          </p:cNvGrpSpPr>
          <p:nvPr/>
        </p:nvGrpSpPr>
        <p:grpSpPr bwMode="auto">
          <a:xfrm>
            <a:off x="1547640" y="1988840"/>
            <a:ext cx="5436105" cy="3472847"/>
            <a:chOff x="1440" y="2792"/>
            <a:chExt cx="54364" cy="30530"/>
          </a:xfrm>
        </p:grpSpPr>
        <p:cxnSp>
          <p:nvCxnSpPr>
            <p:cNvPr id="2507" name="Přímá spojnice se šipkou 2507"/>
            <p:cNvCxnSpPr>
              <a:cxnSpLocks noChangeShapeType="1"/>
            </p:cNvCxnSpPr>
            <p:nvPr/>
          </p:nvCxnSpPr>
          <p:spPr bwMode="auto">
            <a:xfrm>
              <a:off x="17563" y="32230"/>
              <a:ext cx="26645" cy="0"/>
            </a:xfrm>
            <a:prstGeom prst="straightConnector1">
              <a:avLst/>
            </a:prstGeom>
            <a:noFill/>
            <a:ln w="19050">
              <a:solidFill>
                <a:srgbClr val="4BACC6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2508" name="Skupina 2508"/>
            <p:cNvGrpSpPr>
              <a:grpSpLocks/>
            </p:cNvGrpSpPr>
            <p:nvPr/>
          </p:nvGrpSpPr>
          <p:grpSpPr bwMode="auto">
            <a:xfrm>
              <a:off x="1440" y="2792"/>
              <a:ext cx="54364" cy="30530"/>
              <a:chOff x="1440" y="2792"/>
              <a:chExt cx="54364" cy="30530"/>
            </a:xfrm>
          </p:grpSpPr>
          <p:cxnSp>
            <p:nvCxnSpPr>
              <p:cNvPr id="2509" name="Přímá spojnice se šipkou 2509"/>
              <p:cNvCxnSpPr>
                <a:cxnSpLocks noChangeShapeType="1"/>
              </p:cNvCxnSpPr>
              <p:nvPr/>
            </p:nvCxnSpPr>
            <p:spPr bwMode="auto">
              <a:xfrm>
                <a:off x="13851" y="18197"/>
                <a:ext cx="30245" cy="0"/>
              </a:xfrm>
              <a:prstGeom prst="straightConnector1">
                <a:avLst/>
              </a:prstGeom>
              <a:noFill/>
              <a:ln w="19050">
                <a:solidFill>
                  <a:srgbClr val="F79646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2511" name="Skupina 2511"/>
              <p:cNvGrpSpPr>
                <a:grpSpLocks/>
              </p:cNvGrpSpPr>
              <p:nvPr/>
            </p:nvGrpSpPr>
            <p:grpSpPr bwMode="auto">
              <a:xfrm>
                <a:off x="1440" y="2792"/>
                <a:ext cx="54364" cy="30530"/>
                <a:chOff x="988" y="0"/>
                <a:chExt cx="54353" cy="30547"/>
              </a:xfrm>
            </p:grpSpPr>
            <p:cxnSp>
              <p:nvCxnSpPr>
                <p:cNvPr id="2512" name="Přímá spojnice se šipkou 25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208" y="1587"/>
                  <a:ext cx="3024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8064A2"/>
                  </a:solidFill>
                  <a:miter lim="800000"/>
                  <a:headEnd/>
                  <a:tailEnd type="triangle" w="med" len="med"/>
                </a:ln>
              </p:spPr>
            </p:cxnSp>
            <p:grpSp>
              <p:nvGrpSpPr>
                <p:cNvPr id="2513" name="Skupina 2513"/>
                <p:cNvGrpSpPr>
                  <a:grpSpLocks/>
                </p:cNvGrpSpPr>
                <p:nvPr/>
              </p:nvGrpSpPr>
              <p:grpSpPr bwMode="auto">
                <a:xfrm>
                  <a:off x="988" y="0"/>
                  <a:ext cx="54353" cy="30547"/>
                  <a:chOff x="988" y="0"/>
                  <a:chExt cx="54354" cy="30547"/>
                </a:xfrm>
              </p:grpSpPr>
              <p:grpSp>
                <p:nvGrpSpPr>
                  <p:cNvPr id="2514" name="Skupina 2514"/>
                  <p:cNvGrpSpPr>
                    <a:grpSpLocks/>
                  </p:cNvGrpSpPr>
                  <p:nvPr/>
                </p:nvGrpSpPr>
                <p:grpSpPr bwMode="auto">
                  <a:xfrm>
                    <a:off x="12827" y="23861"/>
                    <a:ext cx="42515" cy="6686"/>
                    <a:chOff x="254" y="1446"/>
                    <a:chExt cx="42515" cy="6687"/>
                  </a:xfrm>
                </p:grpSpPr>
                <p:grpSp>
                  <p:nvGrpSpPr>
                    <p:cNvPr id="2515" name="Skupina 25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" y="1490"/>
                      <a:ext cx="38197" cy="6643"/>
                      <a:chOff x="3810" y="-1242"/>
                      <a:chExt cx="38197" cy="6649"/>
                    </a:xfrm>
                  </p:grpSpPr>
                  <p:sp>
                    <p:nvSpPr>
                      <p:cNvPr id="2516" name="Obdélník 25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33" y="-1078"/>
                        <a:ext cx="11874" cy="648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5B5CD"/>
                          </a:gs>
                          <a:gs pos="50000">
                            <a:srgbClr val="45B0CC"/>
                          </a:gs>
                          <a:gs pos="100000">
                            <a:srgbClr val="359FBC"/>
                          </a:gs>
                        </a:gsLst>
                        <a:lin ang="5400000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19050" dir="5400000" algn="ctr" rotWithShape="0">
                          <a:srgbClr val="000000">
                            <a:alpha val="62999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cs-CZ" sz="9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Arial" pitchFamily="34" charset="0"/>
                          </a:rPr>
                          <a:t>Veřejnost</a:t>
                        </a:r>
                        <a:endPara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2517" name="Skupina 25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0" y="-1242"/>
                        <a:ext cx="26640" cy="6485"/>
                        <a:chOff x="3810" y="-1305"/>
                        <a:chExt cx="26640" cy="6486"/>
                      </a:xfrm>
                    </p:grpSpPr>
                    <p:grpSp>
                      <p:nvGrpSpPr>
                        <p:cNvPr id="2518" name="Skupina 25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10" y="-76"/>
                          <a:ext cx="26640" cy="2977"/>
                          <a:chOff x="3810" y="-965"/>
                          <a:chExt cx="26640" cy="2977"/>
                        </a:xfrm>
                      </p:grpSpPr>
                      <p:cxnSp>
                        <p:nvCxnSpPr>
                          <p:cNvPr id="2519" name="Přímá spojnice se šipkou 251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3810" y="-965"/>
                            <a:ext cx="26640" cy="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4BACC6"/>
                            </a:solidFill>
                            <a:miter lim="800000"/>
                            <a:headEnd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2521" name="Přímá spojnice se šipkou 252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10" y="513"/>
                            <a:ext cx="26640" cy="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4BACC6"/>
                            </a:solidFill>
                            <a:miter lim="800000"/>
                            <a:headEnd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2522" name="Přímá spojnice se šipkou 252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10" y="2012"/>
                            <a:ext cx="26640" cy="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4BACC6"/>
                            </a:solidFill>
                            <a:miter lim="800000"/>
                            <a:headEnd/>
                            <a:tailEnd type="triangle" w="med" len="med"/>
                          </a:ln>
                        </p:spPr>
                      </p:cxnSp>
                    </p:grpSp>
                    <p:sp>
                      <p:nvSpPr>
                        <p:cNvPr id="2523" name="Obdélník 25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37" y="-1305"/>
                          <a:ext cx="16920" cy="648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4BACC6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Průběžné informace o realizaci Strategie ZLÍN 2030, zveřejnění aktuálních dokumentů (Akční plán) apod.</a:t>
                          </a:r>
                          <a:endParaRPr kumimoji="0" lang="cs-CZ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524" name="Obdélník 2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2" y="1446"/>
                      <a:ext cx="7920" cy="6477"/>
                    </a:xfrm>
                    <a:prstGeom prst="rect">
                      <a:avLst/>
                    </a:prstGeom>
                    <a:solidFill>
                      <a:srgbClr val="D9D9D9"/>
                    </a:solidFill>
                    <a:ln w="6350">
                      <a:solidFill>
                        <a:srgbClr val="7F7F7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Oddělení tiskové MMZ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5" name="Kříž 2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" y="3161"/>
                      <a:ext cx="2667" cy="2533"/>
                    </a:xfrm>
                    <a:prstGeom prst="plus">
                      <a:avLst>
                        <a:gd name="adj" fmla="val 36903"/>
                      </a:avLst>
                    </a:prstGeom>
                    <a:solidFill>
                      <a:srgbClr val="D9D9D9"/>
                    </a:solidFill>
                    <a:ln w="6350">
                      <a:solidFill>
                        <a:srgbClr val="7F7F7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526" name="Skupina 2526"/>
                  <p:cNvGrpSpPr>
                    <a:grpSpLocks/>
                  </p:cNvGrpSpPr>
                  <p:nvPr/>
                </p:nvGrpSpPr>
                <p:grpSpPr bwMode="auto">
                  <a:xfrm>
                    <a:off x="988" y="0"/>
                    <a:ext cx="54354" cy="30336"/>
                    <a:chOff x="988" y="-1206"/>
                    <a:chExt cx="54355" cy="30336"/>
                  </a:xfrm>
                </p:grpSpPr>
                <p:grpSp>
                  <p:nvGrpSpPr>
                    <p:cNvPr id="2527" name="Skupina 25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8" y="-1206"/>
                      <a:ext cx="54354" cy="30336"/>
                      <a:chOff x="988" y="-1206"/>
                      <a:chExt cx="54355" cy="30341"/>
                    </a:xfrm>
                  </p:grpSpPr>
                  <p:grpSp>
                    <p:nvGrpSpPr>
                      <p:cNvPr id="160" name="Skupina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88" y="-1206"/>
                        <a:ext cx="54355" cy="30341"/>
                        <a:chOff x="988" y="-1524"/>
                        <a:chExt cx="54356" cy="30341"/>
                      </a:xfrm>
                    </p:grpSpPr>
                    <p:sp>
                      <p:nvSpPr>
                        <p:cNvPr id="161" name="Obdélník 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8" y="-1524"/>
                          <a:ext cx="12326" cy="30341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688FC5"/>
                            </a:gs>
                            <a:gs pos="50000">
                              <a:srgbClr val="4A81C2"/>
                            </a:gs>
                            <a:gs pos="100000">
                              <a:srgbClr val="3A71B2"/>
                            </a:gs>
                          </a:gsLst>
                          <a:lin ang="5400000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>
                          <a:outerShdw dist="19050" dir="5400000" algn="ctr" rotWithShape="0">
                            <a:srgbClr val="000000">
                              <a:alpha val="62999"/>
                            </a:srgbClr>
                          </a:outerShdw>
                        </a:effec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cs-CZ" sz="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Oddělení koordinace projektů</a:t>
                          </a:r>
                          <a:r>
                            <a:rPr kumimoji="0" lang="cs-CZ" sz="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kumimoji="0" lang="cs-CZ" sz="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MMZ</a:t>
                          </a:r>
                          <a:r>
                            <a:rPr kumimoji="0" lang="cs-CZ" sz="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 </a:t>
                          </a:r>
                          <a:endParaRPr kumimoji="0" lang="cs-CZ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62" name="Skupina 1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208" y="-1524"/>
                          <a:ext cx="42136" cy="10138"/>
                          <a:chOff x="0" y="-1524"/>
                          <a:chExt cx="42136" cy="10138"/>
                        </a:xfrm>
                      </p:grpSpPr>
                      <p:sp>
                        <p:nvSpPr>
                          <p:cNvPr id="165" name="Obdélník 1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62" y="-1524"/>
                            <a:ext cx="11874" cy="10138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8E77AC"/>
                              </a:gs>
                              <a:gs pos="50000">
                                <a:srgbClr val="8061A5"/>
                              </a:gs>
                              <a:gs pos="100000">
                                <a:srgbClr val="705295"/>
                              </a:gs>
                            </a:gsLst>
                            <a:lin ang="5400000"/>
                          </a:gra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>
                            <a:outerShdw dist="19050" dir="5400000" algn="ctr" rotWithShape="0">
                              <a:srgbClr val="000000">
                                <a:alpha val="62999"/>
                              </a:srgbClr>
                            </a:outerShdw>
                          </a:effectLst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cs-CZ" sz="9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Strategická skupina Strategie ZLÍN 2030 </a:t>
                            </a:r>
                            <a:endParaRPr kumimoji="0" lang="cs-CZ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66" name="Skupina 1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1079"/>
                            <a:ext cx="30303" cy="6480"/>
                            <a:chOff x="0" y="-1143"/>
                            <a:chExt cx="30303" cy="6481"/>
                          </a:xfrm>
                        </p:grpSpPr>
                        <p:grpSp>
                          <p:nvGrpSpPr>
                            <p:cNvPr id="169" name="Skupina 1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1586"/>
                              <a:ext cx="30303" cy="2922"/>
                              <a:chOff x="0" y="697"/>
                              <a:chExt cx="30303" cy="2921"/>
                            </a:xfrm>
                          </p:grpSpPr>
                          <p:cxnSp>
                            <p:nvCxnSpPr>
                              <p:cNvPr id="170" name="Přímá spojnice se šipkou 170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0" y="697"/>
                                <a:ext cx="302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8064A2"/>
                                </a:solidFill>
                                <a:miter lim="800000"/>
                                <a:headEnd/>
                                <a:tailEnd type="triangle" w="med" len="med"/>
                              </a:ln>
                            </p:spPr>
                          </p:cxnSp>
                          <p:cxnSp>
                            <p:nvCxnSpPr>
                              <p:cNvPr id="171" name="Přímá spojnice se šipkou 171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3" y="2222"/>
                                <a:ext cx="302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8064A2"/>
                                </a:solidFill>
                                <a:miter lim="800000"/>
                                <a:headEnd/>
                                <a:tailEnd type="triangle" w="med" len="med"/>
                              </a:ln>
                            </p:spPr>
                          </p:cxnSp>
                          <p:cxnSp>
                            <p:nvCxnSpPr>
                              <p:cNvPr id="172" name="Přímá spojnice se šipkou 172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0" y="3619"/>
                                <a:ext cx="302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8064A2"/>
                                </a:solidFill>
                                <a:miter lim="800000"/>
                                <a:headEnd/>
                                <a:tailEnd type="triangle" w="med" len="med"/>
                              </a:ln>
                            </p:spPr>
                          </p:cxnSp>
                        </p:grpSp>
                        <p:sp>
                          <p:nvSpPr>
                            <p:cNvPr id="178" name="Obdélník 1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" y="-1143"/>
                              <a:ext cx="26280" cy="648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12700">
                              <a:solidFill>
                                <a:srgbClr val="8064A2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cs-CZ" sz="9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cs typeface="Arial" pitchFamily="34" charset="0"/>
                                </a:rPr>
                                <a:t>Informace o plnění indikátorů, příprava podkladů pro jednání Strategické skupiny, informace o případných změnách a problémech v realizovaných cílech apod.</a:t>
                              </a:r>
                              <a:endParaRPr kumimoji="0" lang="cs-CZ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cxnSp>
                      <p:nvCxnSpPr>
                        <p:cNvPr id="213" name="Přímá spojnice se šipkou 21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13081" y="7429"/>
                          <a:ext cx="30238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4F81BD"/>
                          </a:solidFill>
                          <a:miter lim="800000"/>
                          <a:headEnd/>
                          <a:tailEnd type="triangle" w="med" len="med"/>
                        </a:ln>
                      </p:spPr>
                    </p:cxnSp>
                  </p:grpSp>
                  <p:sp>
                    <p:nvSpPr>
                      <p:cNvPr id="214" name="Obdélník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30" y="6413"/>
                        <a:ext cx="26280" cy="25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cs-CZ" sz="9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Arial" pitchFamily="34" charset="0"/>
                          </a:rPr>
                          <a:t>Informace o rozhodnutích Strategické skupiny</a:t>
                        </a:r>
                        <a:endPara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5" name="Skupina 2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35" y="11175"/>
                      <a:ext cx="42008" cy="9847"/>
                      <a:chOff x="254" y="2793"/>
                      <a:chExt cx="42008" cy="9847"/>
                    </a:xfrm>
                  </p:grpSpPr>
                  <p:grpSp>
                    <p:nvGrpSpPr>
                      <p:cNvPr id="216" name="Skupina 2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" y="3080"/>
                        <a:ext cx="42008" cy="9560"/>
                        <a:chOff x="-127" y="3080"/>
                        <a:chExt cx="42008" cy="9560"/>
                      </a:xfrm>
                    </p:grpSpPr>
                    <p:cxnSp>
                      <p:nvCxnSpPr>
                        <p:cNvPr id="217" name="Přímá spojnice se šipkou 2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-127" y="11669"/>
                          <a:ext cx="30238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4F81BD"/>
                          </a:solidFill>
                          <a:miter lim="800000"/>
                          <a:headEnd/>
                          <a:tailEnd type="triangle" w="med" len="med"/>
                        </a:ln>
                      </p:spPr>
                    </p:cxnSp>
                    <p:grpSp>
                      <p:nvGrpSpPr>
                        <p:cNvPr id="218" name="Skupina 2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27" y="3080"/>
                          <a:ext cx="42008" cy="9560"/>
                          <a:chOff x="-127" y="3080"/>
                          <a:chExt cx="42008" cy="9560"/>
                        </a:xfrm>
                      </p:grpSpPr>
                      <p:cxnSp>
                        <p:nvCxnSpPr>
                          <p:cNvPr id="219" name="Přímá spojnice se šipkou 21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-127" y="8621"/>
                            <a:ext cx="30238" cy="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4F81BD"/>
                            </a:solidFill>
                            <a:miter lim="800000"/>
                            <a:headEnd/>
                            <a:tailEnd type="triangle" w="med" len="med"/>
                          </a:ln>
                        </p:spPr>
                      </p:cxnSp>
                      <p:grpSp>
                        <p:nvGrpSpPr>
                          <p:cNvPr id="220" name="Skupina 2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127" y="3080"/>
                            <a:ext cx="42008" cy="9560"/>
                            <a:chOff x="571" y="3080"/>
                            <a:chExt cx="42008" cy="9561"/>
                          </a:xfrm>
                        </p:grpSpPr>
                        <p:sp>
                          <p:nvSpPr>
                            <p:cNvPr id="221" name="Obdélník 2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704" y="3080"/>
                              <a:ext cx="11875" cy="8954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FAA263"/>
                                </a:gs>
                                <a:gs pos="50000">
                                  <a:srgbClr val="FF953D"/>
                                </a:gs>
                                <a:gs pos="100000">
                                  <a:srgbClr val="E5832B"/>
                                </a:gs>
                              </a:gsLst>
                              <a:lin ang="5400000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>
                              <a:outerShdw dist="19050" dir="5400000" algn="ctr" rotWithShape="0">
                                <a:srgbClr val="000000">
                                  <a:alpha val="62999"/>
                                </a:srgbClr>
                              </a:outerShdw>
                            </a:effectLst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cs-CZ" sz="9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cs typeface="Arial" pitchFamily="34" charset="0"/>
                                </a:rPr>
                                <a:t>Odbory a samostatná oddělení MMZ a další aktéři rozvoje v území</a:t>
                              </a:r>
                              <a:endParaRPr kumimoji="0" lang="cs-CZ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2" name="Skupina 2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71" y="7601"/>
                              <a:ext cx="30239" cy="5040"/>
                              <a:chOff x="571" y="3601"/>
                              <a:chExt cx="30238" cy="5040"/>
                            </a:xfrm>
                          </p:grpSpPr>
                          <p:cxnSp>
                            <p:nvCxnSpPr>
                              <p:cNvPr id="223" name="Přímá spojnice se šipkou 22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571" y="6145"/>
                                <a:ext cx="30239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4F81BD"/>
                                </a:solidFill>
                                <a:miter lim="800000"/>
                                <a:headEnd/>
                                <a:tailEnd type="triangle" w="med" len="med"/>
                              </a:ln>
                            </p:spPr>
                          </p:cxnSp>
                          <p:sp>
                            <p:nvSpPr>
                              <p:cNvPr id="2528" name="Obdélník 25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48" y="3601"/>
                                <a:ext cx="26280" cy="504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12700">
                                <a:solidFill>
                                  <a:srgbClr val="4F81BD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cs-CZ" sz="9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cs typeface="Arial" pitchFamily="34" charset="0"/>
                                  </a:rPr>
                                  <a:t>Informace k plnění cílů (prostřednictvím indikátorů), informace k vyhodnocení Akčního plánu, návrhy</a:t>
                                </a:r>
                                <a:r>
                                  <a:rPr kumimoji="0" lang="cs-CZ" sz="11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cs typeface="Arial" pitchFamily="34" charset="0"/>
                                  </a:rPr>
                                  <a:t> </a:t>
                                </a:r>
                                <a:r>
                                  <a:rPr kumimoji="0" lang="cs-CZ" sz="9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cs typeface="Arial" pitchFamily="34" charset="0"/>
                                  </a:rPr>
                                  <a:t>aktivit/projektů do Akčního plánu</a:t>
                                </a:r>
                                <a:endParaRPr kumimoji="0" lang="cs-CZ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cxnSp>
                    <p:nvCxnSpPr>
                      <p:cNvPr id="2529" name="Přímá spojnice se šipkou 25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54" y="4064"/>
                        <a:ext cx="30238" cy="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F79646"/>
                        </a:solidFill>
                        <a:miter lim="800000"/>
                        <a:headEnd/>
                        <a:tailEnd type="triangle" w="med" len="med"/>
                      </a:ln>
                    </p:spPr>
                  </p:cxnSp>
                  <p:sp>
                    <p:nvSpPr>
                      <p:cNvPr id="2530" name="Obdélník 25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68" y="2793"/>
                        <a:ext cx="26289" cy="3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F7964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cs-CZ" sz="9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Arial" pitchFamily="34" charset="0"/>
                          </a:rPr>
                          <a:t>Informace o aktualizaci Akčního plánu, změnách v rámci</a:t>
                        </a:r>
                        <a:r>
                          <a:rPr kumimoji="0" lang="cs-CZ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kumimoji="0" lang="cs-CZ" sz="9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Arial" pitchFamily="34" charset="0"/>
                          </a:rPr>
                          <a:t>Strategie ZLÍN 2030</a:t>
                        </a:r>
                        <a:endPara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" name="Zástupný symbol pro obsah 2"/>
          <p:cNvSpPr txBox="1">
            <a:spLocks/>
          </p:cNvSpPr>
          <p:nvPr/>
        </p:nvSpPr>
        <p:spPr>
          <a:xfrm>
            <a:off x="539552" y="997663"/>
            <a:ext cx="8424936" cy="5877272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/>
          <a:p>
            <a:pPr marL="457200" marR="0" lvl="0" indent="-457200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Implementační část</a:t>
            </a: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Časový harmonogram implementace</a:t>
            </a: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57" marR="0" lvl="0" indent="-342857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72986"/>
              </p:ext>
            </p:extLst>
          </p:nvPr>
        </p:nvGraphicFramePr>
        <p:xfrm>
          <a:off x="560888" y="1988840"/>
          <a:ext cx="8043560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Dokument" r:id="rId3" imgW="8998883" imgH="1882940" progId="Word.Document.12">
                  <p:embed/>
                </p:oleObj>
              </mc:Choice>
              <mc:Fallback>
                <p:oleObj name="Dokument" r:id="rId3" imgW="8998883" imgH="188294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88" y="1988840"/>
                        <a:ext cx="8043560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5"/>
            <a:ext cx="8424936" cy="5462159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4. Implementační část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Finanční požadavky potřebné pro realizaci Strategie ZLÍN 2030 – počítá se s </a:t>
            </a:r>
            <a:r>
              <a:rPr lang="cs-CZ" sz="1800" b="1" dirty="0" err="1" smtClean="0"/>
              <a:t>vícezdrojovým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finacováním</a:t>
            </a:r>
            <a:r>
              <a:rPr lang="cs-CZ" sz="1800" b="1" dirty="0" smtClean="0"/>
              <a:t>:</a:t>
            </a:r>
          </a:p>
          <a:p>
            <a:pPr lvl="2"/>
            <a:r>
              <a:rPr lang="cs-CZ" sz="1400" b="1" dirty="0" smtClean="0"/>
              <a:t>Vlastní zdroje (rozpočet města)</a:t>
            </a:r>
          </a:p>
          <a:p>
            <a:pPr lvl="2"/>
            <a:r>
              <a:rPr lang="cs-CZ" sz="1400" b="1" dirty="0" smtClean="0"/>
              <a:t>Krajské dotační tituly</a:t>
            </a:r>
          </a:p>
          <a:p>
            <a:pPr lvl="2"/>
            <a:r>
              <a:rPr lang="cs-CZ" sz="1400" b="1" dirty="0" smtClean="0"/>
              <a:t>Národní dotační tituly</a:t>
            </a:r>
          </a:p>
          <a:p>
            <a:pPr lvl="2"/>
            <a:r>
              <a:rPr lang="cs-CZ" sz="1400" b="1" dirty="0" smtClean="0"/>
              <a:t>Dotace Evropské unie (Operační programy, Evropské programy)</a:t>
            </a:r>
          </a:p>
          <a:p>
            <a:pPr lvl="2"/>
            <a:r>
              <a:rPr lang="cs-CZ" sz="1400" b="1" dirty="0" smtClean="0"/>
              <a:t>Ostatní zdroje (zdroje dalších aktérů působících v území, např. </a:t>
            </a:r>
            <a:r>
              <a:rPr lang="cs-CZ" sz="1400" b="1" dirty="0" err="1" smtClean="0"/>
              <a:t>stakeholdeři</a:t>
            </a:r>
            <a:r>
              <a:rPr lang="cs-CZ" sz="1400" b="1" dirty="0" smtClean="0"/>
              <a:t>)</a:t>
            </a:r>
          </a:p>
          <a:p>
            <a:pPr>
              <a:buNone/>
            </a:pP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" name="Zástupný symbol pro obsah 2"/>
          <p:cNvSpPr txBox="1">
            <a:spLocks/>
          </p:cNvSpPr>
          <p:nvPr/>
        </p:nvSpPr>
        <p:spPr>
          <a:xfrm>
            <a:off x="539552" y="997663"/>
            <a:ext cx="8424936" cy="5877272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/>
          <a:p>
            <a:pPr marL="457200" marR="0" lvl="0" indent="-457200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Implementační část</a:t>
            </a:r>
          </a:p>
          <a:p>
            <a:pPr marL="742856" lvl="1" indent="-285714" defTabSz="91428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b="1" dirty="0" smtClean="0">
                <a:latin typeface="+mn-lt"/>
              </a:rPr>
              <a:t>Stanovení pravidel a procesů sestavování a aktualizace Akčních plánů</a:t>
            </a: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856" marR="0" lvl="1" indent="-285714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57" marR="0" lvl="0" indent="-342857" algn="l" defTabSz="9142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07704" y="1844824"/>
          <a:ext cx="5549827" cy="114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2227" name="Skupina 2532"/>
          <p:cNvGrpSpPr>
            <a:grpSpLocks/>
          </p:cNvGrpSpPr>
          <p:nvPr/>
        </p:nvGrpSpPr>
        <p:grpSpPr bwMode="auto">
          <a:xfrm>
            <a:off x="1979712" y="3140911"/>
            <a:ext cx="5391150" cy="2770054"/>
            <a:chOff x="0" y="-721"/>
            <a:chExt cx="52060" cy="27714"/>
          </a:xfrm>
        </p:grpSpPr>
        <p:sp>
          <p:nvSpPr>
            <p:cNvPr id="2533" name="Obdélník 2533"/>
            <p:cNvSpPr>
              <a:spLocks noChangeArrowheads="1"/>
            </p:cNvSpPr>
            <p:nvPr/>
          </p:nvSpPr>
          <p:spPr bwMode="auto">
            <a:xfrm>
              <a:off x="7558" y="8826"/>
              <a:ext cx="16649" cy="10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109538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Není-li projekt vyhodnocen jako vhodný pro realizaci v daném roce, je ponechán v Zásobníku projektů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34" name="Skupina 2534"/>
            <p:cNvGrpSpPr>
              <a:grpSpLocks/>
            </p:cNvGrpSpPr>
            <p:nvPr/>
          </p:nvGrpSpPr>
          <p:grpSpPr bwMode="auto">
            <a:xfrm>
              <a:off x="0" y="-721"/>
              <a:ext cx="52060" cy="27714"/>
              <a:chOff x="0" y="-721"/>
              <a:chExt cx="52060" cy="27714"/>
            </a:xfrm>
          </p:grpSpPr>
          <p:sp>
            <p:nvSpPr>
              <p:cNvPr id="2535" name="Obdélník 2535"/>
              <p:cNvSpPr>
                <a:spLocks noChangeArrowheads="1"/>
              </p:cNvSpPr>
              <p:nvPr/>
            </p:nvSpPr>
            <p:spPr bwMode="auto">
              <a:xfrm>
                <a:off x="24207" y="8826"/>
                <a:ext cx="20066" cy="100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Při zajištění vhodných podmínek pro realizaci může být projekt přeřazen ze Zásobníku projektů do Akčního plánu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36" name="Skupina 2536"/>
              <p:cNvGrpSpPr>
                <a:grpSpLocks/>
              </p:cNvGrpSpPr>
              <p:nvPr/>
            </p:nvGrpSpPr>
            <p:grpSpPr bwMode="auto">
              <a:xfrm>
                <a:off x="0" y="-721"/>
                <a:ext cx="52060" cy="27714"/>
                <a:chOff x="0" y="-721"/>
                <a:chExt cx="52060" cy="27714"/>
              </a:xfrm>
            </p:grpSpPr>
            <p:grpSp>
              <p:nvGrpSpPr>
                <p:cNvPr id="2537" name="Skupina 2537"/>
                <p:cNvGrpSpPr>
                  <a:grpSpLocks/>
                </p:cNvGrpSpPr>
                <p:nvPr/>
              </p:nvGrpSpPr>
              <p:grpSpPr bwMode="auto">
                <a:xfrm>
                  <a:off x="4867" y="-721"/>
                  <a:ext cx="47193" cy="27714"/>
                  <a:chOff x="5867" y="-673"/>
                  <a:chExt cx="45004" cy="36304"/>
                </a:xfrm>
              </p:grpSpPr>
              <p:sp>
                <p:nvSpPr>
                  <p:cNvPr id="2538" name="Zaoblený obdélník 2538"/>
                  <p:cNvSpPr>
                    <a:spLocks noChangeArrowheads="1"/>
                  </p:cNvSpPr>
                  <p:nvPr/>
                </p:nvSpPr>
                <p:spPr bwMode="auto">
                  <a:xfrm>
                    <a:off x="5867" y="-673"/>
                    <a:ext cx="41074" cy="113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37609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9050" dir="5400000" algn="ctr" rotWithShape="0">
                      <a:srgbClr val="000000">
                        <a:alpha val="62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Zásobník projektů </a:t>
                    </a:r>
                    <a:r>
                      <a: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(projekty/aktivity, pro které aktuálně nejsou vhodné podmínky pro jejich realizaci - např. chybí finanční zdroje, nejsou ještě připraveny, nejsou vypořádány majetkoprávní poměry apod.)</a:t>
                    </a:r>
                    <a:endParaRPr kumimoji="0" lang="cs-CZ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39" name="Zaoblený obdélník 2539"/>
                  <p:cNvSpPr>
                    <a:spLocks noChangeArrowheads="1"/>
                  </p:cNvSpPr>
                  <p:nvPr/>
                </p:nvSpPr>
                <p:spPr bwMode="auto">
                  <a:xfrm>
                    <a:off x="5867" y="26696"/>
                    <a:ext cx="41074" cy="89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31859C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9050" dir="5400000" algn="ctr" rotWithShape="0">
                      <a:srgbClr val="000000">
                        <a:alpha val="62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Akční plán </a:t>
                    </a:r>
                    <a:r>
                      <a: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(aktivity/projekty v intenzivní přípravné fázi nebo aktivity/ projekty, u kterých se předpokládá realizace v daném roce - musí být zajištěna vazba s rozpočtem/rozpočtovým výhledem města)</a:t>
                    </a:r>
                    <a:endParaRPr kumimoji="0" lang="cs-CZ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40" name="Kruhová šipka 2540"/>
                  <p:cNvSpPr>
                    <a:spLocks/>
                  </p:cNvSpPr>
                  <p:nvPr/>
                </p:nvSpPr>
                <p:spPr bwMode="auto">
                  <a:xfrm rot="5400000">
                    <a:off x="37295" y="12937"/>
                    <a:ext cx="16986" cy="10166"/>
                  </a:xfrm>
                  <a:custGeom>
                    <a:avLst/>
                    <a:gdLst>
                      <a:gd name="T0" fmla="*/ 104569 w 1698554"/>
                      <a:gd name="T1" fmla="*/ 366457 h 1016606"/>
                      <a:gd name="T2" fmla="*/ 824146 w 1698554"/>
                      <a:gd name="T3" fmla="*/ 63766 h 1016606"/>
                      <a:gd name="T4" fmla="*/ 1538121 w 1698554"/>
                      <a:gd name="T5" fmla="*/ 294341 h 1016606"/>
                      <a:gd name="T6" fmla="*/ 1580590 w 1698554"/>
                      <a:gd name="T7" fmla="*/ 291640 h 1016606"/>
                      <a:gd name="T8" fmla="*/ 1566296 w 1698554"/>
                      <a:gd name="T9" fmla="*/ 462715 h 1016606"/>
                      <a:gd name="T10" fmla="*/ 1326951 w 1698554"/>
                      <a:gd name="T11" fmla="*/ 307766 h 1016606"/>
                      <a:gd name="T12" fmla="*/ 1356893 w 1698554"/>
                      <a:gd name="T13" fmla="*/ 305862 h 1016606"/>
                      <a:gd name="T14" fmla="*/ 818837 w 1698554"/>
                      <a:gd name="T15" fmla="*/ 190953 h 1016606"/>
                      <a:gd name="T16" fmla="*/ 236654 w 1698554"/>
                      <a:gd name="T17" fmla="*/ 391615 h 1016606"/>
                      <a:gd name="T18" fmla="*/ 104569 w 1698554"/>
                      <a:gd name="T19" fmla="*/ 366457 h 10166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698554" h="1016606">
                        <a:moveTo>
                          <a:pt x="104569" y="366457"/>
                        </a:moveTo>
                        <a:cubicBezTo>
                          <a:pt x="209227" y="190403"/>
                          <a:pt x="496154" y="69707"/>
                          <a:pt x="824146" y="63766"/>
                        </a:cubicBezTo>
                        <a:cubicBezTo>
                          <a:pt x="1119846" y="58410"/>
                          <a:pt x="1395796" y="147526"/>
                          <a:pt x="1538121" y="294341"/>
                        </a:cubicBezTo>
                        <a:lnTo>
                          <a:pt x="1580590" y="291640"/>
                        </a:lnTo>
                        <a:lnTo>
                          <a:pt x="1566296" y="462715"/>
                        </a:lnTo>
                        <a:lnTo>
                          <a:pt x="1326951" y="307766"/>
                        </a:lnTo>
                        <a:lnTo>
                          <a:pt x="1356893" y="305862"/>
                        </a:lnTo>
                        <a:cubicBezTo>
                          <a:pt x="1224955" y="228899"/>
                          <a:pt x="1025665" y="186337"/>
                          <a:pt x="818837" y="190953"/>
                        </a:cubicBezTo>
                        <a:cubicBezTo>
                          <a:pt x="559800" y="196733"/>
                          <a:pt x="331901" y="275284"/>
                          <a:pt x="236654" y="391615"/>
                        </a:cubicBezTo>
                        <a:lnTo>
                          <a:pt x="104569" y="36645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2541" name="Kruhová šipka 2541"/>
                <p:cNvSpPr>
                  <a:spLocks/>
                </p:cNvSpPr>
                <p:nvPr/>
              </p:nvSpPr>
              <p:spPr bwMode="auto">
                <a:xfrm rot="-5400000">
                  <a:off x="-1154" y="9065"/>
                  <a:ext cx="12967" cy="10660"/>
                </a:xfrm>
                <a:custGeom>
                  <a:avLst/>
                  <a:gdLst>
                    <a:gd name="T0" fmla="*/ 82378 w 1296620"/>
                    <a:gd name="T1" fmla="*/ 425238 h 1066066"/>
                    <a:gd name="T2" fmla="*/ 622629 w 1296620"/>
                    <a:gd name="T3" fmla="*/ 67083 h 1066066"/>
                    <a:gd name="T4" fmla="*/ 1191418 w 1296620"/>
                    <a:gd name="T5" fmla="*/ 366017 h 1066066"/>
                    <a:gd name="T6" fmla="*/ 1251935 w 1296620"/>
                    <a:gd name="T7" fmla="*/ 362170 h 1066066"/>
                    <a:gd name="T8" fmla="*/ 1161642 w 1296620"/>
                    <a:gd name="T9" fmla="*/ 500396 h 1066066"/>
                    <a:gd name="T10" fmla="*/ 985955 w 1296620"/>
                    <a:gd name="T11" fmla="*/ 379081 h 1066066"/>
                    <a:gd name="T12" fmla="*/ 1043380 w 1296620"/>
                    <a:gd name="T13" fmla="*/ 375430 h 1066066"/>
                    <a:gd name="T14" fmla="*/ 616417 w 1296620"/>
                    <a:gd name="T15" fmla="*/ 200731 h 1066066"/>
                    <a:gd name="T16" fmla="*/ 213935 w 1296620"/>
                    <a:gd name="T17" fmla="*/ 450297 h 1066066"/>
                    <a:gd name="T18" fmla="*/ 82378 w 1296620"/>
                    <a:gd name="T19" fmla="*/ 425238 h 10660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96620" h="1066066">
                      <a:moveTo>
                        <a:pt x="82378" y="425238"/>
                      </a:moveTo>
                      <a:cubicBezTo>
                        <a:pt x="142447" y="222483"/>
                        <a:pt x="362977" y="76284"/>
                        <a:pt x="622629" y="67083"/>
                      </a:cubicBezTo>
                      <a:cubicBezTo>
                        <a:pt x="872692" y="58222"/>
                        <a:pt x="1101785" y="178624"/>
                        <a:pt x="1191418" y="366017"/>
                      </a:cubicBezTo>
                      <a:lnTo>
                        <a:pt x="1251935" y="362170"/>
                      </a:lnTo>
                      <a:lnTo>
                        <a:pt x="1161642" y="500396"/>
                      </a:lnTo>
                      <a:lnTo>
                        <a:pt x="985955" y="379081"/>
                      </a:lnTo>
                      <a:lnTo>
                        <a:pt x="1043380" y="375430"/>
                      </a:lnTo>
                      <a:cubicBezTo>
                        <a:pt x="959805" y="259798"/>
                        <a:pt x="792633" y="191397"/>
                        <a:pt x="616417" y="200731"/>
                      </a:cubicBezTo>
                      <a:cubicBezTo>
                        <a:pt x="423958" y="210926"/>
                        <a:pt x="261853" y="311442"/>
                        <a:pt x="213935" y="450297"/>
                      </a:cubicBezTo>
                      <a:lnTo>
                        <a:pt x="82378" y="42523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4. Implementační část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Systém monitorování naplňování cílů a plán evaluací Strategie ZLÍN 2030</a:t>
            </a:r>
          </a:p>
          <a:p>
            <a:pPr lvl="2"/>
            <a:r>
              <a:rPr lang="cs-CZ" sz="1400" b="1" dirty="0" smtClean="0"/>
              <a:t>Evaluace Akčního plánu Strategie ZLÍN 2030</a:t>
            </a:r>
            <a:endParaRPr lang="cs-CZ" sz="1400" dirty="0" smtClean="0"/>
          </a:p>
          <a:p>
            <a:pPr lvl="2"/>
            <a:r>
              <a:rPr lang="cs-CZ" sz="1400" b="1" dirty="0" smtClean="0"/>
              <a:t>Průběžná evaluace realizace Strategie ZLÍN 2030</a:t>
            </a:r>
            <a:endParaRPr lang="cs-CZ" sz="1400" dirty="0" smtClean="0"/>
          </a:p>
          <a:p>
            <a:pPr lvl="2"/>
            <a:r>
              <a:rPr lang="cs-CZ" sz="1400" b="1" dirty="0" smtClean="0"/>
              <a:t>Ex-post evaluace Strategie ZLÍN 2030</a:t>
            </a:r>
          </a:p>
          <a:p>
            <a:pPr lvl="2"/>
            <a:r>
              <a:rPr lang="cs-CZ" sz="1400" b="1" dirty="0" smtClean="0"/>
              <a:t>Indikátory dopadu a výsledku Strategie ZLÍN 2030</a:t>
            </a:r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  <a:p>
            <a:pPr>
              <a:buNone/>
            </a:pPr>
            <a:endParaRPr lang="cs-CZ" sz="1400" b="1" dirty="0" smtClean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51743"/>
              </p:ext>
            </p:extLst>
          </p:nvPr>
        </p:nvGraphicFramePr>
        <p:xfrm>
          <a:off x="683568" y="2825552"/>
          <a:ext cx="7848872" cy="391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Document" r:id="rId3" imgW="9183666" imgH="5753905" progId="Word.Document.12">
                  <p:embed/>
                </p:oleObj>
              </mc:Choice>
              <mc:Fallback>
                <p:oleObj name="Document" r:id="rId3" imgW="9183666" imgH="575390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825552"/>
                        <a:ext cx="7848872" cy="391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B – Analytická část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1. Analýza vnitřního prostředí</a:t>
            </a:r>
            <a:endParaRPr lang="cs-CZ" sz="1600" dirty="0" smtClean="0"/>
          </a:p>
          <a:p>
            <a:r>
              <a:rPr lang="cs-CZ" sz="1600" dirty="0" smtClean="0"/>
              <a:t>Zhodnocení aspektů v oblastech Územní plánování a urbanismus, Kvalita života, Vzdělávání, Doprava a technická infrastruktura, Bezpečnost, Vstřícné město a jejich podoblastech</a:t>
            </a:r>
          </a:p>
          <a:p>
            <a:r>
              <a:rPr lang="cs-CZ" sz="1600" dirty="0" smtClean="0"/>
              <a:t>Anketní šetření spokojenosti obyvatel města (993 respondentů)</a:t>
            </a:r>
          </a:p>
          <a:p>
            <a:r>
              <a:rPr lang="cs-CZ" sz="1600" dirty="0" smtClean="0"/>
              <a:t>Průzkum podnikatelského prostředí (45 podnikatelských subjektů)</a:t>
            </a:r>
          </a:p>
          <a:p>
            <a:r>
              <a:rPr lang="cs-CZ" sz="1600" dirty="0" smtClean="0"/>
              <a:t>Rozhovory s osobnostmi, které mají k městu blízký vztah (13 osobností)</a:t>
            </a:r>
          </a:p>
          <a:p>
            <a:pPr>
              <a:buNone/>
            </a:pPr>
            <a:r>
              <a:rPr lang="cs-CZ" sz="2000" b="1" dirty="0" smtClean="0"/>
              <a:t>2. Analýza vnějšího prostředí</a:t>
            </a:r>
          </a:p>
          <a:p>
            <a:r>
              <a:rPr lang="cs-CZ" sz="1600" dirty="0" smtClean="0"/>
              <a:t>PESTLE analýza rozlišující faktory politické, ekonomické, sociální, technologické, legislativní, ekologické</a:t>
            </a:r>
          </a:p>
          <a:p>
            <a:r>
              <a:rPr lang="cs-CZ" sz="1600" dirty="0" smtClean="0"/>
              <a:t>V každé skupině faktorů byly identifikovány nejvýznamnější mechanismy změn v podobě vnějších jevů, trendů a rizik, které ovlivňují nebo pravděpodobně budou ovlivňovat město Zlín</a:t>
            </a:r>
          </a:p>
          <a:p>
            <a:r>
              <a:rPr lang="cs-CZ" sz="1600" dirty="0" smtClean="0"/>
              <a:t>Identifikace nejvýznamnějších nadřazených a související strategických dokumentů EU, ČR a Zlínského kraje, včetně stručné charakteristiky jejich klíčového vlivu na město Zlín a jeho rozvoj</a:t>
            </a:r>
            <a:endParaRPr lang="cs-CZ" sz="1600" b="1" dirty="0" smtClean="0"/>
          </a:p>
          <a:p>
            <a:pPr>
              <a:buNone/>
            </a:pPr>
            <a:r>
              <a:rPr lang="cs-CZ" sz="2000" b="1" dirty="0" smtClean="0"/>
              <a:t>3. Východiska pro návrhovou část</a:t>
            </a:r>
          </a:p>
          <a:p>
            <a:r>
              <a:rPr lang="cs-CZ" sz="1600" dirty="0" smtClean="0"/>
              <a:t>Vyhodnocení plnění cílů Strategie ZLÍN 2020</a:t>
            </a:r>
          </a:p>
          <a:p>
            <a:r>
              <a:rPr lang="cs-CZ" sz="1600" dirty="0" smtClean="0"/>
              <a:t>Hlavní trendy a prognózy dalšího vývoje</a:t>
            </a:r>
          </a:p>
          <a:p>
            <a:r>
              <a:rPr lang="cs-CZ" sz="1600" dirty="0" smtClean="0"/>
              <a:t>Problémová analýza – identifikace hlavních problémů</a:t>
            </a:r>
          </a:p>
          <a:p>
            <a:r>
              <a:rPr lang="cs-CZ" sz="1600" dirty="0" smtClean="0"/>
              <a:t>Identifikovaný rozvojový potenciál města</a:t>
            </a:r>
          </a:p>
          <a:p>
            <a:r>
              <a:rPr lang="cs-CZ" sz="1600" dirty="0" smtClean="0"/>
              <a:t>Shrnutí hlavních analytických poznatků s důrazem na souvislosti</a:t>
            </a:r>
          </a:p>
          <a:p>
            <a:r>
              <a:rPr lang="cs-CZ" sz="1600" dirty="0" smtClean="0"/>
              <a:t>SWOT analýzy dle jednotlivých tematických oblastí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C – Manažerské shrnutí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1"/>
            <a:ext cx="8424936" cy="5318143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Obsahuje výtah nejpodstatnějších informací z vytvořené dokumentace pro potřeby rychlé orientace zástupců politické reprezentace města a pracovníků Magistrátu města Zlína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D – Komunikační verze dokumentu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1"/>
            <a:ext cx="8424936" cy="5318143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Obsahuje výtah nejpodstatnějších informací z vytvořené dokumentace pro potřeby rychlé a snadné orientace veřejnosti v problematice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578924"/>
          </a:xfrm>
        </p:spPr>
        <p:txBody>
          <a:bodyPr>
            <a:normAutofit fontScale="90000"/>
          </a:bodyPr>
          <a:lstStyle/>
          <a:p>
            <a:r>
              <a:rPr lang="cs-CZ" sz="3000" b="1" dirty="0"/>
              <a:t>Veřejné projednání Strategie rozvoje statutárního města Zlína do roku 2030 - ZLÍN 2030 </a:t>
            </a:r>
            <a:br>
              <a:rPr lang="cs-CZ" sz="3000" b="1" dirty="0"/>
            </a:br>
            <a:r>
              <a:rPr lang="cs-CZ" sz="3000" b="1" kern="100" spc="300" dirty="0"/>
              <a:t>DISKUSE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957" y="1579028"/>
            <a:ext cx="8746588" cy="559646"/>
          </a:xfrm>
        </p:spPr>
        <p:txBody>
          <a:bodyPr>
            <a:normAutofit/>
          </a:bodyPr>
          <a:lstStyle/>
          <a:p>
            <a:pPr algn="l"/>
            <a:r>
              <a:rPr lang="cs-CZ" sz="3300" b="1" dirty="0"/>
              <a:t>Další postup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0929" y="2367997"/>
            <a:ext cx="8588327" cy="3416462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2100" dirty="0"/>
              <a:t>Elektronický sběr připomínek do 31. 5. 2021</a:t>
            </a:r>
          </a:p>
          <a:p>
            <a:pPr algn="l"/>
            <a:r>
              <a:rPr lang="cs-CZ" sz="2100" dirty="0">
                <a:solidFill>
                  <a:srgbClr val="0070C0"/>
                </a:solidFill>
                <a:hlinkClick r:id="rId2"/>
              </a:rPr>
              <a:t>www.zlin.eu</a:t>
            </a:r>
            <a:r>
              <a:rPr lang="cs-CZ" sz="2100" dirty="0">
                <a:solidFill>
                  <a:srgbClr val="0070C0"/>
                </a:solidFill>
              </a:rPr>
              <a:t> </a:t>
            </a:r>
            <a:r>
              <a:rPr lang="cs-CZ" sz="2100" dirty="0">
                <a:solidFill>
                  <a:srgbClr val="0070C0"/>
                </a:solidFill>
                <a:sym typeface="Symbol" panose="05050102010706020507" pitchFamily="18" charset="2"/>
              </a:rPr>
              <a:t> jsem podnikatel  strategický rozvoj  strategie ZLÍN 2030</a:t>
            </a:r>
            <a:endParaRPr lang="cs-CZ" sz="2100" dirty="0">
              <a:solidFill>
                <a:srgbClr val="0070C0"/>
              </a:solidFill>
            </a:endParaRPr>
          </a:p>
          <a:p>
            <a:pPr algn="l"/>
            <a:endParaRPr lang="cs-CZ" sz="21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2100" dirty="0"/>
              <a:t>SEA (1. část do června 2021, případně i 2. část do prosince 2021)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2100" dirty="0"/>
              <a:t>Předložení strategie na vědomí Radě města Zlína – červenec 2021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2100" dirty="0"/>
              <a:t>Předložení strategie ZLÍN 2030 ke schválení Zastupitelstvu města Zlína – do konce roku 2021 (v návaznosti na SEA)</a:t>
            </a:r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51" y="188640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746588" cy="55964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/>
              <a:t>Postup tvorby strategie ZLÍN 2030 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0929" y="2537747"/>
            <a:ext cx="8588327" cy="3416462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/>
              <a:t>K</a:t>
            </a:r>
            <a:r>
              <a:rPr lang="cs-CZ" b="1" dirty="0" smtClean="0"/>
              <a:t>onec </a:t>
            </a:r>
            <a:r>
              <a:rPr lang="cs-CZ" b="1" dirty="0"/>
              <a:t>platnosti strategie ZLÍN 2020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dirty="0"/>
              <a:t>F</a:t>
            </a:r>
            <a:r>
              <a:rPr lang="cs-CZ" b="1" dirty="0" smtClean="0"/>
              <a:t>unkce </a:t>
            </a:r>
            <a:r>
              <a:rPr lang="cs-CZ" b="1" dirty="0"/>
              <a:t>strategie ZLÍN 2030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1650" dirty="0"/>
              <a:t>manažerský </a:t>
            </a:r>
            <a:r>
              <a:rPr lang="cs-CZ" sz="1650" dirty="0"/>
              <a:t>nástroj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1650" dirty="0"/>
              <a:t>informační </a:t>
            </a:r>
            <a:r>
              <a:rPr lang="cs-CZ" sz="1650" dirty="0"/>
              <a:t>a prezentační nástroj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1650" dirty="0"/>
              <a:t>podklad </a:t>
            </a:r>
            <a:r>
              <a:rPr lang="cs-CZ" sz="1650" dirty="0"/>
              <a:t>pro čerpání dotací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dirty="0"/>
              <a:t>Harmonogram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1650" dirty="0"/>
              <a:t>příprava </a:t>
            </a:r>
            <a:r>
              <a:rPr lang="cs-CZ" sz="1650" dirty="0"/>
              <a:t>procesu: 2019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1650" dirty="0"/>
              <a:t>tvorba </a:t>
            </a:r>
            <a:r>
              <a:rPr lang="cs-CZ" sz="1650" dirty="0"/>
              <a:t>strategie: </a:t>
            </a:r>
            <a:r>
              <a:rPr lang="cs-CZ" sz="1650" dirty="0" smtClean="0"/>
              <a:t>2020 - 2021</a:t>
            </a:r>
            <a:endParaRPr lang="cs-CZ" sz="165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cs-CZ" sz="1650" dirty="0"/>
              <a:t>schvalování</a:t>
            </a:r>
            <a:r>
              <a:rPr lang="cs-CZ" sz="1650" dirty="0"/>
              <a:t>: 2. pol. 2021</a:t>
            </a:r>
          </a:p>
          <a:p>
            <a:pPr algn="l"/>
            <a:endParaRPr lang="cs-CZ" dirty="0"/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12" y="116632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578924"/>
          </a:xfrm>
        </p:spPr>
        <p:txBody>
          <a:bodyPr>
            <a:normAutofit fontScale="90000"/>
          </a:bodyPr>
          <a:lstStyle/>
          <a:p>
            <a:r>
              <a:rPr lang="cs-CZ" sz="3000" b="1" dirty="0"/>
              <a:t>Veřejné projednání Strategie rozvoje statutárního města Zlína do roku 2030 - </a:t>
            </a:r>
            <a:r>
              <a:rPr lang="cs-CZ" sz="3000" b="1" dirty="0" smtClean="0"/>
              <a:t>ZLÍN </a:t>
            </a:r>
            <a:r>
              <a:rPr lang="cs-CZ" sz="3000" b="1" dirty="0"/>
              <a:t>2030 </a:t>
            </a:r>
            <a:br>
              <a:rPr lang="cs-CZ" sz="3000" b="1" dirty="0"/>
            </a:br>
            <a:r>
              <a:rPr lang="cs-CZ" sz="3000" b="1" dirty="0">
                <a:solidFill>
                  <a:srgbClr val="0070C0"/>
                </a:solidFill>
              </a:rPr>
              <a:t>Děkujeme za vaše podnětné připomínky.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0" y="2210391"/>
          <a:ext cx="9144000" cy="169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0" y="4118445"/>
          <a:ext cx="9144000" cy="168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Obrázek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150144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198706" y="1094714"/>
            <a:ext cx="8746588" cy="5596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/>
              <a:t>Postup tvorby strategie ZLÍN 2030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89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00807"/>
            <a:ext cx="9144000" cy="208823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Strategie rozvoje Statutárního města Zlína</a:t>
            </a:r>
            <a:br>
              <a:rPr lang="pl-PL" sz="3200" b="1" dirty="0" smtClean="0"/>
            </a:br>
            <a:r>
              <a:rPr lang="pl-PL" sz="3200" b="1" dirty="0" smtClean="0"/>
              <a:t>do roku 2030 - ZLÍN 2030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Představení finálního návrhu strategie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0764" y="3933056"/>
            <a:ext cx="6400800" cy="17526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Veřejné projednání 26. 5. 2021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2208837" y="6260070"/>
            <a:ext cx="51051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PROCES – Centrum pro rozvoj obcí a regionů, s. r. o.</a:t>
            </a:r>
            <a:endParaRPr lang="cs-CZ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E:\Web\PAAC\03_PAAC_logo\PROCES_znak_kru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14" y="6213850"/>
            <a:ext cx="503323" cy="5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3" y="36683"/>
            <a:ext cx="1450707" cy="65601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5458505"/>
            <a:ext cx="917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prstClr val="black"/>
                </a:solidFill>
                <a:latin typeface="Calibri"/>
                <a:cs typeface="+mn-cs"/>
              </a:rPr>
              <a:t>RNDr. Jan Beneš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prstClr val="black"/>
                </a:solidFill>
                <a:latin typeface="Calibri"/>
                <a:cs typeface="+mn-cs"/>
              </a:rPr>
              <a:t>Tel.:</a:t>
            </a:r>
            <a:r>
              <a:rPr lang="de-DE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+mn-cs"/>
              </a:rPr>
              <a:t>737 388 681  </a:t>
            </a:r>
            <a:r>
              <a:rPr lang="pl-PL" b="1" dirty="0" smtClean="0">
                <a:solidFill>
                  <a:prstClr val="black"/>
                </a:solidFill>
                <a:latin typeface="Calibri"/>
                <a:cs typeface="+mn-cs"/>
              </a:rPr>
              <a:t>E-mail</a:t>
            </a:r>
            <a: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  <a:t>: 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+mn-cs"/>
              </a:rPr>
              <a:t>jan.benes@rozvoj-obce.cz</a:t>
            </a:r>
            <a:endParaRPr lang="cs-CZ" altLang="cs-CZ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3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Strategie ZLÍN 2030 – kompletní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5"/>
            <a:ext cx="8424936" cy="546215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000" b="1" dirty="0" smtClean="0"/>
              <a:t>Část A – Hlavní dokument</a:t>
            </a:r>
          </a:p>
          <a:p>
            <a:pPr>
              <a:spcBef>
                <a:spcPts val="1200"/>
              </a:spcBef>
            </a:pPr>
            <a:r>
              <a:rPr lang="cs-CZ" altLang="cs-CZ" sz="2000" b="1" dirty="0" smtClean="0"/>
              <a:t>Část B – Analytická část</a:t>
            </a:r>
          </a:p>
          <a:p>
            <a:pPr>
              <a:spcBef>
                <a:spcPts val="1200"/>
              </a:spcBef>
            </a:pPr>
            <a:r>
              <a:rPr lang="cs-CZ" altLang="cs-CZ" sz="2000" b="1" dirty="0" smtClean="0"/>
              <a:t>Část C – Manažerské shrnutí</a:t>
            </a:r>
          </a:p>
          <a:p>
            <a:pPr>
              <a:spcBef>
                <a:spcPts val="1200"/>
              </a:spcBef>
            </a:pPr>
            <a:r>
              <a:rPr lang="cs-CZ" altLang="cs-CZ" sz="2000" b="1" dirty="0" smtClean="0"/>
              <a:t>Část D – Komunikační verze dokumentu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 smtClean="0"/>
              <a:t>1. Úvod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Stručná základní charakteristika města a jeho historického vývoje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Uvedení do kontextu strategického plánování města Zlína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Důvody pořízení strategie, její stručná charakteristika a informace o metodice a procesu její tvorby</a:t>
            </a:r>
          </a:p>
          <a:p>
            <a:pPr lvl="1">
              <a:buFont typeface="Arial" pitchFamily="34" charset="0"/>
              <a:buChar char="•"/>
            </a:pPr>
            <a:endParaRPr lang="cs-CZ" sz="1400" b="1" dirty="0" smtClean="0"/>
          </a:p>
          <a:p>
            <a:pPr>
              <a:buNone/>
            </a:pPr>
            <a:r>
              <a:rPr lang="cs-CZ" sz="2000" b="1" dirty="0" smtClean="0"/>
              <a:t>2. Hlavní analytická zjištění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Shrnutí hlavních analytických poznatků s důrazem na souvislosti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Identifikovaný rozvojový potenciál města dle tematických oblastí:</a:t>
            </a:r>
          </a:p>
          <a:p>
            <a:pPr lvl="2">
              <a:buFont typeface="Courier New" pitchFamily="49" charset="0"/>
              <a:buChar char="o"/>
            </a:pPr>
            <a:r>
              <a:rPr lang="cs-CZ" sz="1800" b="1" dirty="0" smtClean="0"/>
              <a:t>Kvalita života</a:t>
            </a:r>
          </a:p>
          <a:p>
            <a:pPr lvl="2">
              <a:buFont typeface="Courier New" pitchFamily="49" charset="0"/>
              <a:buChar char="o"/>
            </a:pPr>
            <a:r>
              <a:rPr lang="cs-CZ" sz="1800" b="1" dirty="0" smtClean="0"/>
              <a:t>Vzdělávání</a:t>
            </a:r>
          </a:p>
          <a:p>
            <a:pPr lvl="2">
              <a:buFont typeface="Courier New" pitchFamily="49" charset="0"/>
              <a:buChar char="o"/>
            </a:pPr>
            <a:r>
              <a:rPr lang="cs-CZ" sz="1800" b="1" dirty="0" smtClean="0"/>
              <a:t>Bezpečnost</a:t>
            </a:r>
          </a:p>
          <a:p>
            <a:pPr lvl="2">
              <a:buFont typeface="Courier New" pitchFamily="49" charset="0"/>
              <a:buChar char="o"/>
            </a:pPr>
            <a:r>
              <a:rPr lang="cs-CZ" sz="1800" b="1" dirty="0" smtClean="0"/>
              <a:t>Doprava a technická infrastruktura</a:t>
            </a:r>
          </a:p>
          <a:p>
            <a:pPr lvl="2">
              <a:buFont typeface="Courier New" pitchFamily="49" charset="0"/>
              <a:buChar char="o"/>
            </a:pPr>
            <a:r>
              <a:rPr lang="cs-CZ" sz="1800" b="1" dirty="0" smtClean="0"/>
              <a:t>Územní plánování a urbanismus</a:t>
            </a:r>
          </a:p>
          <a:p>
            <a:pPr lvl="2">
              <a:buFont typeface="Courier New" pitchFamily="49" charset="0"/>
              <a:buChar char="o"/>
            </a:pPr>
            <a:r>
              <a:rPr lang="cs-CZ" sz="1800" b="1" dirty="0" smtClean="0"/>
              <a:t>Vstřícné město</a:t>
            </a:r>
          </a:p>
        </p:txBody>
      </p:sp>
    </p:spTree>
    <p:extLst>
      <p:ext uri="{BB962C8B-B14F-4D97-AF65-F5344CB8AC3E}">
        <p14:creationId xmlns:p14="http://schemas.microsoft.com/office/powerpoint/2010/main" val="2314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23079"/>
            <a:ext cx="9144000" cy="4856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Část A – Hlavní dokument</a:t>
            </a:r>
            <a:endParaRPr lang="cs-CZ" altLang="cs-CZ" sz="3100" b="1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997663"/>
            <a:ext cx="8424936" cy="587727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sz="2000" b="1" dirty="0"/>
              <a:t>Hlavní analytické závěry</a:t>
            </a:r>
            <a:endParaRPr lang="cs-CZ" sz="2000" b="1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31606"/>
              </p:ext>
            </p:extLst>
          </p:nvPr>
        </p:nvGraphicFramePr>
        <p:xfrm>
          <a:off x="683568" y="1346367"/>
          <a:ext cx="7776863" cy="5486400"/>
        </p:xfrm>
        <a:graphic>
          <a:graphicData uri="http://schemas.openxmlformats.org/drawingml/2006/table">
            <a:tbl>
              <a:tblPr/>
              <a:tblGrid>
                <a:gridCol w="777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844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latin typeface="Calibri"/>
                          <a:ea typeface="Times New Roman"/>
                          <a:cs typeface="Times New Roman"/>
                        </a:rPr>
                        <a:t>Tematická oblast Kvalita života</a:t>
                      </a:r>
                      <a:endParaRPr lang="cs-CZ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Značná část domovního a bytového fondu na území města pochází z období 1. pol. 20. století a je památkově chráněná (především zástavba baťovských domků).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Relativně vysoký podíl rodinných domů v domovní struktuře města, relativně nižší zastoupení nájemního bydlení.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Zlín disponuje přibližně 2 000 byty, část bytového fondu je určena k podpoře bydlení znevýhodněných skupin obyvatel.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Zlíně působí množství organizací poskytujících sociální služby pro všechny cílové skupiny obyvatel.</a:t>
                      </a:r>
                      <a:r>
                        <a:rPr lang="cs-CZ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 současné době je kritický nedostatek kapacit pobytových sociálních služeb.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Ve městě existuje široká nabídka zdravotní péče. Největším poskytovatelem je Krajská nemocnice Tomáše Bati. Problémem je nedostatek kvalifikovaného personálu a dlouhé čekací doby v případě některých odborných vyšetření.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Město Zlín má pro oblast kultury, sportu a volnočasových aktivit zřízen Kulturní fond, Filmový fond a Fond mládeže a tělovýchovy.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Na území města Zlína působí významné kulturní a sportovní organizace s regionálním i nadregionálním významem (např. Městské divadlo Zlín, Filharmonie Bohuslava Martinů, PSG Berani Zlín aj.). Významným kulturním a společenským centrem ve městě Zlín je také Kongresové centrum.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Neopomenutelný význam má pro kulturní život a aktivní trávení volného času obyvatel města Zlín také spolková činnost (umělecké soubory a sportovní oddíly).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I přes bohatou průmyslovou minulost není životní prostředí města zatíženo výrazným poškozením.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dirty="0" smtClean="0">
                          <a:latin typeface="+mn-lt"/>
                          <a:ea typeface="Times New Roman"/>
                          <a:cs typeface="Times New Roman"/>
                        </a:rPr>
                        <a:t>Nejvyšší mírou se na znečištění ovzduší ve Zlíně podílí intenzivní doprava způsobující dále hlukovou zátěž a zdroje lokálních topenišť v chladné části roku.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14784</TotalTime>
  <Words>3037</Words>
  <Application>Microsoft Office PowerPoint</Application>
  <PresentationFormat>Předvádění na obrazovce (4:3)</PresentationFormat>
  <Paragraphs>358</Paragraphs>
  <Slides>40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Courier New</vt:lpstr>
      <vt:lpstr>Segoe UI</vt:lpstr>
      <vt:lpstr>Symbol</vt:lpstr>
      <vt:lpstr>Times New Roman</vt:lpstr>
      <vt:lpstr>Verdana</vt:lpstr>
      <vt:lpstr>Wingdings</vt:lpstr>
      <vt:lpstr>Motiv systému Office</vt:lpstr>
      <vt:lpstr>Motiv Office</vt:lpstr>
      <vt:lpstr>Dokument</vt:lpstr>
      <vt:lpstr>Document</vt:lpstr>
      <vt:lpstr>Veřejné projednání Strategie rozvoje statutárního města Zlína do roku 2030 - ZLÍN 2030  26. 5. 2021 </vt:lpstr>
      <vt:lpstr>Veřejné projednání Strategie rozvoje statutárního města Zlína do roku 2030 - ZLÍN 2030  26. 5. 2021</vt:lpstr>
      <vt:lpstr>Prezentace aplikace PowerPoint</vt:lpstr>
      <vt:lpstr>Postup tvorby strategie ZLÍN 2030 </vt:lpstr>
      <vt:lpstr>Prezentace aplikace PowerPoint</vt:lpstr>
      <vt:lpstr>Strategie rozvoje Statutárního města Zlína do roku 2030 - ZLÍN 2030  Představení finálního návrhu strategie </vt:lpstr>
      <vt:lpstr>Strategie ZLÍN 2030 – kompletní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A – Hlavní dokument</vt:lpstr>
      <vt:lpstr>Část B – Analytická část</vt:lpstr>
      <vt:lpstr>Část C – Manažerské shrnutí</vt:lpstr>
      <vt:lpstr>Část D – Komunikační verze dokumentu</vt:lpstr>
      <vt:lpstr>Veřejné projednání Strategie rozvoje statutárního města Zlína do roku 2030 - ZLÍN 2030  DISKUSE </vt:lpstr>
      <vt:lpstr>Další postup</vt:lpstr>
      <vt:lpstr>Veřejné projednání Strategie rozvoje statutárního města Zlína do roku 2030 - ZLÍN 2030  Děkujeme za vaše podnětné připomínky. </vt:lpstr>
    </vt:vector>
  </TitlesOfParts>
  <Company>PROCES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Komunitni plan - demograficka analyza</dc:title>
  <dc:creator>Lubor Hruška</dc:creator>
  <cp:lastModifiedBy>Marta Linhartová</cp:lastModifiedBy>
  <cp:revision>786</cp:revision>
  <cp:lastPrinted>2021-05-26T07:27:42Z</cp:lastPrinted>
  <dcterms:created xsi:type="dcterms:W3CDTF">2007-03-05T11:57:21Z</dcterms:created>
  <dcterms:modified xsi:type="dcterms:W3CDTF">2021-05-28T08:03:35Z</dcterms:modified>
</cp:coreProperties>
</file>